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88"/>
  </p:notesMasterIdLst>
  <p:handoutMasterIdLst>
    <p:handoutMasterId r:id="rId89"/>
  </p:handoutMasterIdLst>
  <p:sldIdLst>
    <p:sldId id="256" r:id="rId2"/>
    <p:sldId id="286" r:id="rId3"/>
    <p:sldId id="295" r:id="rId4"/>
    <p:sldId id="296" r:id="rId5"/>
    <p:sldId id="297" r:id="rId6"/>
    <p:sldId id="382" r:id="rId7"/>
    <p:sldId id="383" r:id="rId8"/>
    <p:sldId id="384" r:id="rId9"/>
    <p:sldId id="298" r:id="rId10"/>
    <p:sldId id="299" r:id="rId11"/>
    <p:sldId id="300" r:id="rId12"/>
    <p:sldId id="301" r:id="rId13"/>
    <p:sldId id="302" r:id="rId14"/>
    <p:sldId id="303" r:id="rId15"/>
    <p:sldId id="293" r:id="rId16"/>
    <p:sldId id="294" r:id="rId17"/>
    <p:sldId id="304" r:id="rId18"/>
    <p:sldId id="305" r:id="rId19"/>
    <p:sldId id="306" r:id="rId20"/>
    <p:sldId id="307" r:id="rId21"/>
    <p:sldId id="308" r:id="rId22"/>
    <p:sldId id="309" r:id="rId23"/>
    <p:sldId id="312" r:id="rId24"/>
    <p:sldId id="313" r:id="rId25"/>
    <p:sldId id="314" r:id="rId26"/>
    <p:sldId id="315" r:id="rId27"/>
    <p:sldId id="316" r:id="rId28"/>
    <p:sldId id="317" r:id="rId29"/>
    <p:sldId id="318" r:id="rId30"/>
    <p:sldId id="319" r:id="rId31"/>
    <p:sldId id="322" r:id="rId32"/>
    <p:sldId id="323" r:id="rId33"/>
    <p:sldId id="324" r:id="rId34"/>
    <p:sldId id="325" r:id="rId35"/>
    <p:sldId id="326" r:id="rId36"/>
    <p:sldId id="327" r:id="rId37"/>
    <p:sldId id="328" r:id="rId38"/>
    <p:sldId id="329" r:id="rId39"/>
    <p:sldId id="385" r:id="rId40"/>
    <p:sldId id="330" r:id="rId41"/>
    <p:sldId id="331" r:id="rId42"/>
    <p:sldId id="332" r:id="rId43"/>
    <p:sldId id="333" r:id="rId44"/>
    <p:sldId id="334" r:id="rId45"/>
    <p:sldId id="335" r:id="rId46"/>
    <p:sldId id="336" r:id="rId47"/>
    <p:sldId id="337" r:id="rId48"/>
    <p:sldId id="338" r:id="rId49"/>
    <p:sldId id="339" r:id="rId50"/>
    <p:sldId id="340" r:id="rId51"/>
    <p:sldId id="341" r:id="rId52"/>
    <p:sldId id="342" r:id="rId53"/>
    <p:sldId id="343" r:id="rId54"/>
    <p:sldId id="344" r:id="rId55"/>
    <p:sldId id="345" r:id="rId56"/>
    <p:sldId id="346" r:id="rId57"/>
    <p:sldId id="347" r:id="rId58"/>
    <p:sldId id="348" r:id="rId59"/>
    <p:sldId id="350" r:id="rId60"/>
    <p:sldId id="351" r:id="rId61"/>
    <p:sldId id="352" r:id="rId62"/>
    <p:sldId id="353" r:id="rId63"/>
    <p:sldId id="354" r:id="rId64"/>
    <p:sldId id="355" r:id="rId65"/>
    <p:sldId id="356" r:id="rId66"/>
    <p:sldId id="357" r:id="rId67"/>
    <p:sldId id="360" r:id="rId68"/>
    <p:sldId id="361" r:id="rId69"/>
    <p:sldId id="362" r:id="rId70"/>
    <p:sldId id="363" r:id="rId71"/>
    <p:sldId id="364" r:id="rId72"/>
    <p:sldId id="365" r:id="rId73"/>
    <p:sldId id="366" r:id="rId74"/>
    <p:sldId id="367" r:id="rId75"/>
    <p:sldId id="368" r:id="rId76"/>
    <p:sldId id="369" r:id="rId77"/>
    <p:sldId id="371" r:id="rId78"/>
    <p:sldId id="372" r:id="rId79"/>
    <p:sldId id="373" r:id="rId80"/>
    <p:sldId id="374" r:id="rId81"/>
    <p:sldId id="375" r:id="rId82"/>
    <p:sldId id="376" r:id="rId83"/>
    <p:sldId id="377" r:id="rId84"/>
    <p:sldId id="380" r:id="rId85"/>
    <p:sldId id="378" r:id="rId86"/>
    <p:sldId id="379" r:id="rId87"/>
  </p:sldIdLst>
  <p:sldSz cx="9144000" cy="6858000" type="screen4x3"/>
  <p:notesSz cx="7010400" cy="92964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F1F5"/>
    <a:srgbClr val="FFABBB"/>
    <a:srgbClr val="FF0000"/>
    <a:srgbClr val="D8670A"/>
    <a:srgbClr val="E46C0A"/>
    <a:srgbClr val="996633"/>
    <a:srgbClr val="FFD5D5"/>
    <a:srgbClr val="996600"/>
    <a:srgbClr val="F5EADF"/>
    <a:srgbClr val="7B94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Estilo oscuro 1 - Énfasis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Estilo oscuro 1 - Énfasis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2260" autoAdjust="0"/>
  </p:normalViewPr>
  <p:slideViewPr>
    <p:cSldViewPr>
      <p:cViewPr varScale="1">
        <p:scale>
          <a:sx n="52" d="100"/>
          <a:sy n="52" d="100"/>
        </p:scale>
        <p:origin x="-1291" y="-96"/>
      </p:cViewPr>
      <p:guideLst>
        <p:guide orient="horz" pos="2160"/>
        <p:guide pos="2880"/>
      </p:guideLst>
    </p:cSldViewPr>
  </p:slideViewPr>
  <p:outlineViewPr>
    <p:cViewPr>
      <p:scale>
        <a:sx n="33" d="100"/>
        <a:sy n="33" d="100"/>
      </p:scale>
      <p:origin x="0" y="25950"/>
    </p:cViewPr>
  </p:outlineViewPr>
  <p:notesTextViewPr>
    <p:cViewPr>
      <p:scale>
        <a:sx n="100" d="100"/>
        <a:sy n="100" d="100"/>
      </p:scale>
      <p:origin x="0" y="0"/>
    </p:cViewPr>
  </p:notesTextViewPr>
  <p:notesViewPr>
    <p:cSldViewPr>
      <p:cViewPr>
        <p:scale>
          <a:sx n="110" d="100"/>
          <a:sy n="110" d="100"/>
        </p:scale>
        <p:origin x="-1272" y="1566"/>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handoutMaster" Target="handoutMasters/handout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s-MX" dirty="0"/>
          </a:p>
        </p:txBody>
      </p:sp>
      <p:sp>
        <p:nvSpPr>
          <p:cNvPr id="3" name="2 Marcador de fecha"/>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4B97DC9-F357-45BA-95BD-A1E6C61DFE20}" type="datetimeFigureOut">
              <a:rPr lang="es-MX" smtClean="0"/>
              <a:pPr/>
              <a:t>19/09/2011</a:t>
            </a:fld>
            <a:endParaRPr lang="es-MX" dirty="0"/>
          </a:p>
        </p:txBody>
      </p:sp>
      <p:sp>
        <p:nvSpPr>
          <p:cNvPr id="4" name="3 Marcador de pie de página"/>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s-MX" dirty="0"/>
          </a:p>
        </p:txBody>
      </p:sp>
      <p:sp>
        <p:nvSpPr>
          <p:cNvPr id="5" name="4 Marcador de número de diapositiva"/>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71579E30-AD20-4353-9563-76D5959860B7}" type="slidenum">
              <a:rPr lang="es-MX" smtClean="0"/>
              <a:pPr/>
              <a:t>‹Nº›</a:t>
            </a:fld>
            <a:endParaRPr lang="es-MX" dirty="0"/>
          </a:p>
        </p:txBody>
      </p:sp>
    </p:spTree>
    <p:extLst>
      <p:ext uri="{BB962C8B-B14F-4D97-AF65-F5344CB8AC3E}">
        <p14:creationId xmlns:p14="http://schemas.microsoft.com/office/powerpoint/2010/main" val="29895809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s-MX" dirty="0"/>
          </a:p>
        </p:txBody>
      </p:sp>
      <p:sp>
        <p:nvSpPr>
          <p:cNvPr id="3" name="2 Marcador de fecha"/>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D5358C2E-B44D-416C-85D7-FBBCECDFADC9}" type="datetimeFigureOut">
              <a:rPr lang="es-MX" smtClean="0"/>
              <a:pPr/>
              <a:t>19/09/2011</a:t>
            </a:fld>
            <a:endParaRPr lang="es-MX" dirty="0"/>
          </a:p>
        </p:txBody>
      </p:sp>
      <p:sp>
        <p:nvSpPr>
          <p:cNvPr id="4" name="3 Marcador de imagen de diapositiva"/>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s-MX" dirty="0"/>
          </a:p>
        </p:txBody>
      </p:sp>
      <p:sp>
        <p:nvSpPr>
          <p:cNvPr id="5" name="4 Marcador de notas"/>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6" name="5 Marcador de pie de página"/>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s-MX" dirty="0"/>
          </a:p>
        </p:txBody>
      </p:sp>
      <p:sp>
        <p:nvSpPr>
          <p:cNvPr id="7" name="6 Marcador de número de diapositiva"/>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05CBE47-8C6B-4602-80A9-289847F4AEB8}" type="slidenum">
              <a:rPr lang="es-MX" smtClean="0"/>
              <a:pPr/>
              <a:t>‹Nº›</a:t>
            </a:fld>
            <a:endParaRPr lang="es-MX" dirty="0"/>
          </a:p>
        </p:txBody>
      </p:sp>
    </p:spTree>
    <p:extLst>
      <p:ext uri="{BB962C8B-B14F-4D97-AF65-F5344CB8AC3E}">
        <p14:creationId xmlns:p14="http://schemas.microsoft.com/office/powerpoint/2010/main" val="3821674764"/>
      </p:ext>
    </p:extLst>
  </p:cSld>
  <p:clrMap bg1="lt1" tx1="dk1" bg2="lt2" tx2="dk2" accent1="accent1" accent2="accent2" accent3="accent3" accent4="accent4" accent5="accent5" accent6="accent6" hlink="hlink" folHlink="folHlink"/>
  <p:notesStyle>
    <a:lvl1pPr marL="180975" indent="-180975" algn="just" defTabSz="914400" rtl="0" eaLnBrk="1" latinLnBrk="0" hangingPunct="1">
      <a:buFont typeface="Arial" pitchFamily="34" charset="0"/>
      <a:buChar char="•"/>
      <a:defRPr sz="800" kern="1200">
        <a:solidFill>
          <a:schemeClr val="tx1"/>
        </a:solidFill>
        <a:latin typeface="+mn-lt"/>
        <a:ea typeface="+mn-ea"/>
        <a:cs typeface="+mn-cs"/>
      </a:defRPr>
    </a:lvl1pPr>
    <a:lvl2pPr marL="630238" indent="-173038" algn="just" defTabSz="914400" rtl="0" eaLnBrk="1" latinLnBrk="0" hangingPunct="1">
      <a:buFont typeface="Arial" pitchFamily="34" charset="0"/>
      <a:buChar char="•"/>
      <a:defRPr sz="800" kern="1200">
        <a:solidFill>
          <a:schemeClr val="tx1"/>
        </a:solidFill>
        <a:latin typeface="+mn-lt"/>
        <a:ea typeface="+mn-ea"/>
        <a:cs typeface="+mn-cs"/>
      </a:defRPr>
    </a:lvl2pPr>
    <a:lvl3pPr marL="1077913" indent="-163513" algn="just" defTabSz="914400" rtl="0" eaLnBrk="1" latinLnBrk="0" hangingPunct="1">
      <a:buFont typeface="Arial" pitchFamily="34" charset="0"/>
      <a:buChar char="•"/>
      <a:defRPr sz="800" kern="1200">
        <a:solidFill>
          <a:schemeClr val="tx1"/>
        </a:solidFill>
        <a:latin typeface="+mn-lt"/>
        <a:ea typeface="+mn-ea"/>
        <a:cs typeface="+mn-cs"/>
      </a:defRPr>
    </a:lvl3pPr>
    <a:lvl4pPr marL="1527175" indent="-155575" algn="just" defTabSz="914400" rtl="0" eaLnBrk="1" latinLnBrk="0" hangingPunct="1">
      <a:buFont typeface="Arial" pitchFamily="34" charset="0"/>
      <a:buChar char="•"/>
      <a:defRPr sz="800" kern="1200">
        <a:solidFill>
          <a:schemeClr val="tx1"/>
        </a:solidFill>
        <a:latin typeface="+mn-lt"/>
        <a:ea typeface="+mn-ea"/>
        <a:cs typeface="+mn-cs"/>
      </a:defRPr>
    </a:lvl4pPr>
    <a:lvl5pPr marL="1974850" indent="-146050" algn="just" defTabSz="914400" rtl="0" eaLnBrk="1" latinLnBrk="0" hangingPunct="1">
      <a:buFont typeface="Arial" pitchFamily="34" charset="0"/>
      <a:buChar char="•"/>
      <a:defRPr sz="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a:t>
            </a:fld>
            <a:endParaRPr lang="es-MX"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800" kern="1200" dirty="0" smtClean="0">
                <a:solidFill>
                  <a:schemeClr val="tx1"/>
                </a:solidFill>
                <a:latin typeface="+mn-lt"/>
                <a:ea typeface="+mn-ea"/>
                <a:cs typeface="+mn-cs"/>
              </a:rPr>
              <a:t>Se analizará el caso de la fabricación y venta de pizzas. Los participantes representarán distintos roles que lo obligarán a enfrentar problemas al interior de una pizzería de barrio.</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11</a:t>
            </a:fld>
            <a:endParaRPr lang="es-MX"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12</a:t>
            </a:fld>
            <a:endParaRPr lang="es-MX"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13</a:t>
            </a:fld>
            <a:endParaRPr lang="es-MX"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Basándose en la información contenida en los antecedentes para el facilitador y en su propia experiencia, presente a los participantes algunos </a:t>
            </a:r>
            <a:r>
              <a:rPr lang="es-MX" sz="800" b="1" kern="1200" dirty="0" smtClean="0">
                <a:solidFill>
                  <a:schemeClr val="tx1"/>
                </a:solidFill>
                <a:latin typeface="+mn-lt"/>
                <a:ea typeface="+mn-ea"/>
                <a:cs typeface="+mn-cs"/>
              </a:rPr>
              <a:t>ejemplos de dificultades que surgen en el contexto de cualquier iniciativa</a:t>
            </a:r>
            <a:r>
              <a:rPr lang="es-MX" sz="800" kern="1200" dirty="0" smtClean="0">
                <a:solidFill>
                  <a:schemeClr val="tx1"/>
                </a:solidFill>
                <a:latin typeface="+mn-lt"/>
                <a:ea typeface="+mn-ea"/>
                <a:cs typeface="+mn-cs"/>
              </a:rPr>
              <a:t> que una persona o un grupo esté llevando a cabo. Invítelos a </a:t>
            </a:r>
            <a:r>
              <a:rPr lang="es-MX" sz="800" b="1" kern="1200" dirty="0" smtClean="0">
                <a:solidFill>
                  <a:schemeClr val="tx1"/>
                </a:solidFill>
                <a:latin typeface="+mn-lt"/>
                <a:ea typeface="+mn-ea"/>
                <a:cs typeface="+mn-cs"/>
              </a:rPr>
              <a:t>reconocer dichos problemas</a:t>
            </a:r>
            <a:r>
              <a:rPr lang="es-MX" sz="800" kern="1200" dirty="0" smtClean="0">
                <a:solidFill>
                  <a:schemeClr val="tx1"/>
                </a:solidFill>
                <a:latin typeface="+mn-lt"/>
                <a:ea typeface="+mn-ea"/>
                <a:cs typeface="+mn-cs"/>
              </a:rPr>
              <a:t> y a </a:t>
            </a:r>
            <a:r>
              <a:rPr lang="es-MX" sz="800" b="1" kern="1200" dirty="0" smtClean="0">
                <a:solidFill>
                  <a:schemeClr val="tx1"/>
                </a:solidFill>
                <a:latin typeface="+mn-lt"/>
                <a:ea typeface="+mn-ea"/>
                <a:cs typeface="+mn-cs"/>
              </a:rPr>
              <a:t>apreciarlos como una oportunidad para introducir mejoras</a:t>
            </a:r>
            <a:r>
              <a:rPr lang="es-MX" sz="800" kern="1200" dirty="0" smtClean="0">
                <a:solidFill>
                  <a:schemeClr val="tx1"/>
                </a:solidFill>
                <a:latin typeface="+mn-lt"/>
                <a:ea typeface="+mn-ea"/>
                <a:cs typeface="+mn-cs"/>
              </a:rPr>
              <a:t> en una situación dada.</a:t>
            </a:r>
          </a:p>
          <a:p>
            <a:pPr lvl="0"/>
            <a:r>
              <a:rPr lang="es-MX" sz="800" kern="1200" dirty="0" smtClean="0">
                <a:solidFill>
                  <a:schemeClr val="tx1"/>
                </a:solidFill>
                <a:latin typeface="+mn-lt"/>
                <a:ea typeface="+mn-ea"/>
                <a:cs typeface="+mn-cs"/>
              </a:rPr>
              <a:t>De entre los participantes, escoja a uno que pueda actuar como su ayudante durante  la puesta en común, al final del ejercicio. Es importante que el ayudante tenga una buena capacidad analítica y manejo de grupo. Indíquele que le dará las instrucciones en el momento oportuno.</a:t>
            </a:r>
          </a:p>
          <a:p>
            <a:pPr lvl="0"/>
            <a:r>
              <a:rPr lang="es-MX" sz="800" kern="1200" dirty="0" smtClean="0">
                <a:solidFill>
                  <a:schemeClr val="tx1"/>
                </a:solidFill>
                <a:latin typeface="+mn-lt"/>
                <a:ea typeface="+mn-ea"/>
                <a:cs typeface="+mn-cs"/>
              </a:rPr>
              <a:t>Organice a los demás participantes en </a:t>
            </a:r>
            <a:r>
              <a:rPr lang="es-MX" sz="800" b="1" kern="1200" dirty="0" smtClean="0">
                <a:solidFill>
                  <a:schemeClr val="tx1"/>
                </a:solidFill>
                <a:latin typeface="+mn-lt"/>
                <a:ea typeface="+mn-ea"/>
                <a:cs typeface="+mn-cs"/>
              </a:rPr>
              <a:t>equipos de seis personas</a:t>
            </a:r>
            <a:r>
              <a:rPr lang="es-MX" sz="800" kern="1200" dirty="0" smtClean="0">
                <a:solidFill>
                  <a:schemeClr val="tx1"/>
                </a:solidFill>
                <a:latin typeface="+mn-lt"/>
                <a:ea typeface="+mn-ea"/>
                <a:cs typeface="+mn-cs"/>
              </a:rPr>
              <a:t> y, luego, pídales que ellos mismos </a:t>
            </a:r>
            <a:r>
              <a:rPr lang="es-MX" sz="800" b="1" kern="1200" dirty="0" smtClean="0">
                <a:solidFill>
                  <a:schemeClr val="tx1"/>
                </a:solidFill>
                <a:latin typeface="+mn-lt"/>
                <a:ea typeface="+mn-ea"/>
                <a:cs typeface="+mn-cs"/>
              </a:rPr>
              <a:t> nombren un coordinador</a:t>
            </a:r>
            <a:r>
              <a:rPr lang="es-MX" sz="800" kern="1200" dirty="0" smtClean="0">
                <a:solidFill>
                  <a:schemeClr val="tx1"/>
                </a:solidFill>
                <a:latin typeface="+mn-lt"/>
                <a:ea typeface="+mn-ea"/>
                <a:cs typeface="+mn-cs"/>
              </a:rPr>
              <a:t> del equipo y </a:t>
            </a:r>
            <a:r>
              <a:rPr lang="es-MX" sz="800" b="1" kern="1200" dirty="0" smtClean="0">
                <a:solidFill>
                  <a:schemeClr val="tx1"/>
                </a:solidFill>
                <a:latin typeface="+mn-lt"/>
                <a:ea typeface="+mn-ea"/>
                <a:cs typeface="+mn-cs"/>
              </a:rPr>
              <a:t> un encargado de registrar por escrito los acuerdos</a:t>
            </a:r>
            <a:r>
              <a:rPr lang="es-MX" sz="800" kern="1200" dirty="0" smtClean="0">
                <a:solidFill>
                  <a:schemeClr val="tx1"/>
                </a:solidFill>
                <a:latin typeface="+mn-lt"/>
                <a:ea typeface="+mn-ea"/>
                <a:cs typeface="+mn-cs"/>
              </a:rPr>
              <a:t>. Inicie la actividad informando que </a:t>
            </a:r>
            <a:r>
              <a:rPr lang="es-MX" sz="800" b="1" kern="1200" dirty="0" smtClean="0">
                <a:solidFill>
                  <a:schemeClr val="tx1"/>
                </a:solidFill>
                <a:latin typeface="+mn-lt"/>
                <a:ea typeface="+mn-ea"/>
                <a:cs typeface="+mn-cs"/>
              </a:rPr>
              <a:t> cada equipo simulará que está trabajando en una pizzería </a:t>
            </a:r>
            <a:r>
              <a:rPr lang="es-MX" sz="800" kern="1200" dirty="0" smtClean="0">
                <a:solidFill>
                  <a:schemeClr val="tx1"/>
                </a:solidFill>
                <a:latin typeface="+mn-lt"/>
                <a:ea typeface="+mn-ea"/>
                <a:cs typeface="+mn-cs"/>
              </a:rPr>
              <a:t>y que, como cualquier negocio, tiene problemas. Indíqueles que </a:t>
            </a:r>
            <a:r>
              <a:rPr lang="es-MX" sz="800" b="1" kern="1200" dirty="0" smtClean="0">
                <a:solidFill>
                  <a:schemeClr val="tx1"/>
                </a:solidFill>
                <a:latin typeface="+mn-lt"/>
                <a:ea typeface="+mn-ea"/>
                <a:cs typeface="+mn-cs"/>
              </a:rPr>
              <a:t>ellos tendrán que identificar esos problemas</a:t>
            </a:r>
            <a:r>
              <a:rPr lang="es-MX" sz="800" kern="1200" dirty="0" smtClean="0">
                <a:solidFill>
                  <a:schemeClr val="tx1"/>
                </a:solidFill>
                <a:latin typeface="+mn-lt"/>
                <a:ea typeface="+mn-ea"/>
                <a:cs typeface="+mn-cs"/>
              </a:rPr>
              <a:t>.</a:t>
            </a:r>
          </a:p>
          <a:p>
            <a:pPr lvl="0"/>
            <a:r>
              <a:rPr lang="es-MX" sz="800" kern="1200" dirty="0" smtClean="0">
                <a:solidFill>
                  <a:schemeClr val="tx1"/>
                </a:solidFill>
                <a:latin typeface="+mn-lt"/>
                <a:ea typeface="+mn-ea"/>
                <a:cs typeface="+mn-cs"/>
              </a:rPr>
              <a:t>Entregue a cada equipo una copia del caso, una lámina de roles, un sobre con las fichas ordenadas y una lámina de trabajo grupal. </a:t>
            </a:r>
            <a:r>
              <a:rPr lang="es-MX" sz="800" b="1" kern="1200" dirty="0" smtClean="0">
                <a:solidFill>
                  <a:schemeClr val="tx1"/>
                </a:solidFill>
                <a:latin typeface="+mn-lt"/>
                <a:ea typeface="+mn-ea"/>
                <a:cs typeface="+mn-cs"/>
              </a:rPr>
              <a:t>Pídales que lean el caso y se familiaricen con sus detalles</a:t>
            </a:r>
            <a:r>
              <a:rPr lang="es-MX" sz="800" kern="1200" dirty="0" smtClean="0">
                <a:solidFill>
                  <a:schemeClr val="tx1"/>
                </a:solidFill>
                <a:latin typeface="+mn-lt"/>
                <a:ea typeface="+mn-ea"/>
                <a:cs typeface="+mn-cs"/>
              </a:rPr>
              <a:t>. La situación describe el proceso de trabajo en un negocio de pizzas y las responsabilidades de cada uno de cuatro trabajadores. Dé unos minutos para que analicen bien el caso y luego verifique que todos hayan comprendido la situación y los roles.</a:t>
            </a:r>
          </a:p>
          <a:p>
            <a:pPr lvl="0"/>
            <a:r>
              <a:rPr lang="es-MX" sz="800" kern="1200" dirty="0" smtClean="0">
                <a:solidFill>
                  <a:schemeClr val="tx1"/>
                </a:solidFill>
                <a:latin typeface="+mn-lt"/>
                <a:ea typeface="+mn-ea"/>
                <a:cs typeface="+mn-cs"/>
              </a:rPr>
              <a:t>Pídales que se </a:t>
            </a:r>
            <a:r>
              <a:rPr lang="es-MX" sz="800" b="1" kern="1200" dirty="0" smtClean="0">
                <a:solidFill>
                  <a:schemeClr val="tx1"/>
                </a:solidFill>
                <a:latin typeface="+mn-lt"/>
                <a:ea typeface="+mn-ea"/>
                <a:cs typeface="+mn-cs"/>
              </a:rPr>
              <a:t>distribuyan los roles de los trabajadores</a:t>
            </a:r>
            <a:r>
              <a:rPr lang="es-MX" sz="800" kern="1200" dirty="0" smtClean="0">
                <a:solidFill>
                  <a:schemeClr val="tx1"/>
                </a:solidFill>
                <a:latin typeface="+mn-lt"/>
                <a:ea typeface="+mn-ea"/>
                <a:cs typeface="+mn-cs"/>
              </a:rPr>
              <a:t> de la pizzería: la señorita Mercedes, don Lucho, Toño y Kike. Para mayor comprensión de las responsabilidades de cada rol pueden leer la lámina de roles. También, sí así lo desean, pueden inventar un nombre para la pizzería.</a:t>
            </a:r>
          </a:p>
          <a:p>
            <a:r>
              <a:rPr lang="es-MX" sz="800" kern="1200" dirty="0" smtClean="0">
                <a:solidFill>
                  <a:schemeClr val="tx1"/>
                </a:solidFill>
                <a:latin typeface="+mn-lt"/>
                <a:ea typeface="+mn-ea"/>
                <a:cs typeface="+mn-cs"/>
              </a:rPr>
              <a:t>Si usted advierte que el tiempo no es suficiente para analizar los 18 problemas, detenga esta parte del ejercicio cuando hayan revisado, al menos, la mitad de ellos</a:t>
            </a:r>
          </a:p>
          <a:p>
            <a:r>
              <a:rPr lang="es-MX" sz="900" dirty="0" smtClean="0"/>
              <a:t>Indique a los coordinadores de cada equipo que </a:t>
            </a:r>
            <a:r>
              <a:rPr lang="es-MX" sz="900" b="1" dirty="0" smtClean="0"/>
              <a:t>abran el sobre con las fichas e inicien, en orden numérico, su lectura</a:t>
            </a:r>
            <a:r>
              <a:rPr lang="es-MX" sz="900" dirty="0" smtClean="0"/>
              <a:t>. Cada instrucción constituye un  evento o “novedad” que debe ser analizado. El equipo debe </a:t>
            </a:r>
            <a:r>
              <a:rPr lang="es-MX" sz="900" b="1" dirty="0" smtClean="0"/>
              <a:t>decidir si es o no un problema y cuál es su magnitud</a:t>
            </a:r>
            <a:r>
              <a:rPr lang="es-MX" sz="900" dirty="0" smtClean="0"/>
              <a:t> (sí es grande o pequeño).</a:t>
            </a:r>
          </a:p>
          <a:p>
            <a:pPr lvl="0"/>
            <a:r>
              <a:rPr lang="es-MX" sz="800" kern="1200" dirty="0" smtClean="0">
                <a:solidFill>
                  <a:schemeClr val="tx1"/>
                </a:solidFill>
                <a:latin typeface="+mn-lt"/>
                <a:ea typeface="+mn-ea"/>
                <a:cs typeface="+mn-cs"/>
              </a:rPr>
              <a:t>El encargado de registro del equipo </a:t>
            </a:r>
            <a:r>
              <a:rPr lang="es-MX" sz="800" b="1" kern="1200" dirty="0" smtClean="0">
                <a:solidFill>
                  <a:schemeClr val="tx1"/>
                </a:solidFill>
                <a:latin typeface="+mn-lt"/>
                <a:ea typeface="+mn-ea"/>
                <a:cs typeface="+mn-cs"/>
              </a:rPr>
              <a:t> deberá marcar las conclusiones en la lámina de trabajo grupal:</a:t>
            </a:r>
            <a:r>
              <a:rPr lang="es-MX" sz="800" kern="1200" dirty="0" smtClean="0">
                <a:solidFill>
                  <a:schemeClr val="tx1"/>
                </a:solidFill>
                <a:latin typeface="+mn-lt"/>
                <a:ea typeface="+mn-ea"/>
                <a:cs typeface="+mn-cs"/>
              </a:rPr>
              <a:t> sí es o no un problema y su magnitud. Otórgueles </a:t>
            </a:r>
            <a:r>
              <a:rPr lang="es-MX" sz="800" b="1" kern="1200" dirty="0" smtClean="0">
                <a:solidFill>
                  <a:schemeClr val="tx1"/>
                </a:solidFill>
                <a:latin typeface="+mn-lt"/>
                <a:ea typeface="+mn-ea"/>
                <a:cs typeface="+mn-cs"/>
              </a:rPr>
              <a:t> 20 minutos</a:t>
            </a:r>
            <a:r>
              <a:rPr lang="es-MX" sz="800" kern="1200" dirty="0" smtClean="0">
                <a:solidFill>
                  <a:schemeClr val="tx1"/>
                </a:solidFill>
                <a:latin typeface="+mn-lt"/>
                <a:ea typeface="+mn-ea"/>
                <a:cs typeface="+mn-cs"/>
              </a:rPr>
              <a:t> para completar el análisis.</a:t>
            </a:r>
          </a:p>
          <a:p>
            <a:r>
              <a:rPr lang="es-MX" sz="800" kern="1200" dirty="0" smtClean="0">
                <a:solidFill>
                  <a:schemeClr val="tx1"/>
                </a:solidFill>
                <a:latin typeface="+mn-lt"/>
                <a:ea typeface="+mn-ea"/>
                <a:cs typeface="+mn-cs"/>
              </a:rPr>
              <a:t>Usted o su ayudante puede animar la puesta en común. Sí lo hace su ayudante, esté atento a colaborar con él cuando la discusión lo amerite.</a:t>
            </a:r>
          </a:p>
          <a:p>
            <a:pPr lvl="0"/>
            <a:r>
              <a:rPr lang="es-MX" sz="900" dirty="0" smtClean="0"/>
              <a:t>Mientras los equipos trabajan, pídale a su ayudante que se interiorice del caso. Entréguele la </a:t>
            </a:r>
            <a:r>
              <a:rPr lang="es-MX" sz="900" b="1" dirty="0" smtClean="0"/>
              <a:t>pauta de control para la puesta en común</a:t>
            </a:r>
            <a:r>
              <a:rPr lang="es-MX" sz="900" dirty="0" smtClean="0"/>
              <a:t> y un pliego de cartulina. Pídale que reproduzca la pauta de control en la cartulina, sin que la vean los integrantes de los equipos. </a:t>
            </a:r>
            <a:r>
              <a:rPr lang="es-MX" sz="800" kern="1200" dirty="0" smtClean="0">
                <a:solidFill>
                  <a:schemeClr val="tx1"/>
                </a:solidFill>
                <a:latin typeface="+mn-lt"/>
                <a:ea typeface="+mn-ea"/>
                <a:cs typeface="+mn-cs"/>
              </a:rPr>
              <a:t>Una vez finalizada la lámina en la cartulina, prepárese para concluir la puesta en común.</a:t>
            </a:r>
          </a:p>
          <a:p>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14</a:t>
            </a:fld>
            <a:endParaRPr lang="es-MX"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Ubique la pauta de control para la puesta en común en la pizarra o pared y estimule la discusión a partir de las diferencias de criterio que surjan en relación a las respuestas de la pauta. Cada coordinador de equipo debe pronunciarse haciendo la defensa de las conclusiones de sus representados. Analicen entre todos las dificultades del ejercicio y las características que facilitaron el logro de las mejores respuestas.</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15</a:t>
            </a:fld>
            <a:endParaRPr lang="es-MX"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Al cierre de la actividad, haga ver a los participantes que </a:t>
            </a:r>
            <a:r>
              <a:rPr lang="es-MX" sz="800" b="1" kern="1200" dirty="0" smtClean="0">
                <a:solidFill>
                  <a:schemeClr val="tx1"/>
                </a:solidFill>
                <a:latin typeface="+mn-lt"/>
                <a:ea typeface="+mn-ea"/>
                <a:cs typeface="+mn-cs"/>
              </a:rPr>
              <a:t>para sortear dificultades hay que tener una actitud de observación</a:t>
            </a:r>
            <a:r>
              <a:rPr lang="es-MX" sz="800" kern="1200" dirty="0" smtClean="0">
                <a:solidFill>
                  <a:schemeClr val="tx1"/>
                </a:solidFill>
                <a:latin typeface="+mn-lt"/>
                <a:ea typeface="+mn-ea"/>
                <a:cs typeface="+mn-cs"/>
              </a:rPr>
              <a:t> de los inconvenientes que se presentan y que su superación debe conducir a la creación de mejores condiciones para lograr lo que queremos.</a:t>
            </a:r>
          </a:p>
          <a:p>
            <a:r>
              <a:rPr lang="es-MX" sz="800" kern="1200" dirty="0" smtClean="0">
                <a:solidFill>
                  <a:schemeClr val="tx1"/>
                </a:solidFill>
                <a:latin typeface="+mn-lt"/>
                <a:ea typeface="+mn-ea"/>
                <a:cs typeface="+mn-cs"/>
              </a:rPr>
              <a:t>En el contexto laboral, siempre deberemos conocer el propósito de nuestra tarea, rol o negocio, como forma de darle sentido a nuestro esfuerzo.</a:t>
            </a:r>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16</a:t>
            </a:fld>
            <a:endParaRPr lang="es-MX"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17</a:t>
            </a:fld>
            <a:endParaRPr lang="es-MX"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18</a:t>
            </a:fld>
            <a:endParaRPr lang="es-MX"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r>
              <a:rPr lang="es-MX" sz="800" kern="1200" dirty="0" smtClean="0">
                <a:solidFill>
                  <a:schemeClr val="tx1"/>
                </a:solidFill>
                <a:latin typeface="+mn-lt"/>
                <a:ea typeface="+mn-ea"/>
                <a:cs typeface="+mn-cs"/>
              </a:rPr>
              <a:t>Los objetivos de esta actividad se logran a través de </a:t>
            </a:r>
            <a:r>
              <a:rPr lang="es-MX" sz="800" b="1" kern="1200" dirty="0" smtClean="0">
                <a:solidFill>
                  <a:schemeClr val="tx1"/>
                </a:solidFill>
                <a:latin typeface="+mn-lt"/>
                <a:ea typeface="+mn-ea"/>
                <a:cs typeface="+mn-cs"/>
              </a:rPr>
              <a:t>un juego de simulación, que ocurre al interior de una empacadora </a:t>
            </a:r>
            <a:r>
              <a:rPr lang="es-MX" sz="800" kern="1200" dirty="0" smtClean="0">
                <a:solidFill>
                  <a:schemeClr val="tx1"/>
                </a:solidFill>
                <a:latin typeface="+mn-lt"/>
                <a:ea typeface="+mn-ea"/>
                <a:cs typeface="+mn-cs"/>
              </a:rPr>
              <a:t> o planta procesadora de frutas y hortalizas. En él, los empacadores de uvas y los analistas de calidad preparan cajas de productos cosechados para ser comercializados. A objeto de obtener un mayor control sobre el pago de remuneraciones, se ha decidido efectuar registros de producción y de los niveles de calidad alcanzados, puesto que los trabajadores se quejan de que dicho control es poco riguroso.</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19</a:t>
            </a:fld>
            <a:endParaRPr lang="es-MX"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20</a:t>
            </a:fld>
            <a:endParaRPr lang="es-MX"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a:t>
            </a:fld>
            <a:endParaRPr lang="es-MX"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21</a:t>
            </a:fld>
            <a:endParaRPr lang="es-MX"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Haga ver a los participantes que un conjunto de datos no basta por sí solos. Para que entreguen información </a:t>
            </a:r>
            <a:r>
              <a:rPr lang="es-MX" sz="800" b="1" kern="1200" dirty="0" smtClean="0">
                <a:solidFill>
                  <a:schemeClr val="tx1"/>
                </a:solidFill>
                <a:latin typeface="+mn-lt"/>
                <a:ea typeface="+mn-ea"/>
                <a:cs typeface="+mn-cs"/>
              </a:rPr>
              <a:t>es necesario válidamente, darles un orden y jerarquizarlos</a:t>
            </a:r>
            <a:r>
              <a:rPr lang="es-MX" sz="800" kern="1200" dirty="0" smtClean="0">
                <a:solidFill>
                  <a:schemeClr val="tx1"/>
                </a:solidFill>
                <a:latin typeface="+mn-lt"/>
                <a:ea typeface="+mn-ea"/>
                <a:cs typeface="+mn-cs"/>
              </a:rPr>
              <a:t>, de modo que permitan su posterior análisis y que orienten la toma de decisiones.</a:t>
            </a:r>
          </a:p>
          <a:p>
            <a:pPr lvl="0"/>
            <a:r>
              <a:rPr lang="es-MX" sz="800" kern="1200" dirty="0" smtClean="0">
                <a:solidFill>
                  <a:schemeClr val="tx1"/>
                </a:solidFill>
                <a:latin typeface="+mn-lt"/>
                <a:ea typeface="+mn-ea"/>
                <a:cs typeface="+mn-cs"/>
              </a:rPr>
              <a:t>Coméntele al grupo que </a:t>
            </a:r>
            <a:r>
              <a:rPr lang="es-MX" sz="800" b="1" kern="1200" dirty="0" smtClean="0">
                <a:solidFill>
                  <a:schemeClr val="tx1"/>
                </a:solidFill>
                <a:latin typeface="+mn-lt"/>
                <a:ea typeface="+mn-ea"/>
                <a:cs typeface="+mn-cs"/>
              </a:rPr>
              <a:t>estamos en una empacadora</a:t>
            </a:r>
            <a:r>
              <a:rPr lang="es-MX" sz="800" kern="1200" dirty="0" smtClean="0">
                <a:solidFill>
                  <a:schemeClr val="tx1"/>
                </a:solidFill>
                <a:latin typeface="+mn-lt"/>
                <a:ea typeface="+mn-ea"/>
                <a:cs typeface="+mn-cs"/>
              </a:rPr>
              <a:t>, es decir, una planta procesadora de frutas y hortalizas para ser comercializadas  en el mercado nacional o en el exterior. Los empacadores de frutas reciben una remuneración de acuerdo a la producción que les es aprobada, pero </a:t>
            </a:r>
            <a:r>
              <a:rPr lang="es-MX" sz="800" b="1" kern="1200" dirty="0" smtClean="0">
                <a:solidFill>
                  <a:schemeClr val="tx1"/>
                </a:solidFill>
                <a:latin typeface="+mn-lt"/>
                <a:ea typeface="+mn-ea"/>
                <a:cs typeface="+mn-cs"/>
              </a:rPr>
              <a:t>ellos sienten que se les paga con criterios antojadizos</a:t>
            </a:r>
            <a:r>
              <a:rPr lang="es-MX" sz="800" kern="1200" dirty="0" smtClean="0">
                <a:solidFill>
                  <a:schemeClr val="tx1"/>
                </a:solidFill>
                <a:latin typeface="+mn-lt"/>
                <a:ea typeface="+mn-ea"/>
                <a:cs typeface="+mn-cs"/>
              </a:rPr>
              <a:t>. Hasta la fecha </a:t>
            </a:r>
            <a:r>
              <a:rPr lang="es-MX" sz="800" b="1" kern="1200" dirty="0" smtClean="0">
                <a:solidFill>
                  <a:schemeClr val="tx1"/>
                </a:solidFill>
                <a:latin typeface="+mn-lt"/>
                <a:ea typeface="+mn-ea"/>
                <a:cs typeface="+mn-cs"/>
              </a:rPr>
              <a:t>no cuentan con un registro de datos precisos</a:t>
            </a:r>
            <a:r>
              <a:rPr lang="es-MX" sz="800" kern="1200" dirty="0" smtClean="0">
                <a:solidFill>
                  <a:schemeClr val="tx1"/>
                </a:solidFill>
                <a:latin typeface="+mn-lt"/>
                <a:ea typeface="+mn-ea"/>
                <a:cs typeface="+mn-cs"/>
              </a:rPr>
              <a:t> que expresen la producción real de cada trabajador y, por lo tanto, el pago semanal no siempre se ajusta al trabajo efectivamente realizado.</a:t>
            </a:r>
          </a:p>
          <a:p>
            <a:r>
              <a:rPr lang="es-MX" sz="800" kern="1200" dirty="0" smtClean="0">
                <a:solidFill>
                  <a:schemeClr val="tx1"/>
                </a:solidFill>
                <a:latin typeface="+mn-lt"/>
                <a:ea typeface="+mn-ea"/>
                <a:cs typeface="+mn-cs"/>
              </a:rPr>
              <a:t>Solicite que se </a:t>
            </a:r>
            <a:r>
              <a:rPr lang="es-MX" sz="800" b="1" kern="1200" dirty="0" smtClean="0">
                <a:solidFill>
                  <a:schemeClr val="tx1"/>
                </a:solidFill>
                <a:latin typeface="+mn-lt"/>
                <a:ea typeface="+mn-ea"/>
                <a:cs typeface="+mn-cs"/>
              </a:rPr>
              <a:t>formen equipos de diez participantes</a:t>
            </a:r>
            <a:r>
              <a:rPr lang="es-MX" sz="800" kern="1200" dirty="0" smtClean="0">
                <a:solidFill>
                  <a:schemeClr val="tx1"/>
                </a:solidFill>
                <a:latin typeface="+mn-lt"/>
                <a:ea typeface="+mn-ea"/>
                <a:cs typeface="+mn-cs"/>
              </a:rPr>
              <a:t>. Pídales que dispongan sus mesas y sillas formando un rectángulo y que en torno a ella se instalen los actores, según el diseño en su manual.</a:t>
            </a:r>
          </a:p>
          <a:p>
            <a:r>
              <a:rPr lang="es-MX" sz="800" kern="1200" dirty="0" smtClean="0">
                <a:solidFill>
                  <a:schemeClr val="tx1"/>
                </a:solidFill>
                <a:latin typeface="+mn-lt"/>
                <a:ea typeface="+mn-ea"/>
                <a:cs typeface="+mn-cs"/>
              </a:rPr>
              <a:t>Los supervisores tienen mucha responsabilidad en la coordinación del juego, por lo que pueden necesitar su ayuda. Esté atento a proporcionársela.</a:t>
            </a:r>
          </a:p>
          <a:p>
            <a:pPr lvl="0"/>
            <a:r>
              <a:rPr lang="es-MX" dirty="0" smtClean="0"/>
              <a:t>Entregue al supervisor de cada equipo </a:t>
            </a:r>
            <a:r>
              <a:rPr lang="es-MX" b="1" dirty="0" smtClean="0"/>
              <a:t>las instrucciones para los distintos roles y las planillas de registro</a:t>
            </a:r>
            <a:r>
              <a:rPr lang="es-MX" dirty="0" smtClean="0"/>
              <a:t> de rendimiento de personal. </a:t>
            </a:r>
            <a:r>
              <a:rPr lang="es-MX" sz="800" kern="1200" dirty="0" smtClean="0">
                <a:solidFill>
                  <a:schemeClr val="tx1"/>
                </a:solidFill>
                <a:latin typeface="+mn-lt"/>
                <a:ea typeface="+mn-ea"/>
                <a:cs typeface="+mn-cs"/>
              </a:rPr>
              <a:t>Pídale al supervisor que primero lea sus propias instrucciones, luego que se familiarice con las instrucciones de los otros roles y, finalmente, que le entregue a cada uno la que corresponda.</a:t>
            </a:r>
          </a:p>
          <a:p>
            <a:r>
              <a:rPr lang="es-MX" sz="800" kern="1200" dirty="0" smtClean="0">
                <a:solidFill>
                  <a:schemeClr val="tx1"/>
                </a:solidFill>
                <a:latin typeface="+mn-lt"/>
                <a:ea typeface="+mn-ea"/>
                <a:cs typeface="+mn-cs"/>
              </a:rPr>
              <a:t>Si los empacadores son muy veloces en la tarea ocuparán muchos cerillos. Pueden reducir el tiempo de trabajo a 2 minutos en vez de 5.</a:t>
            </a:r>
          </a:p>
          <a:p>
            <a:r>
              <a:rPr lang="es-MX" dirty="0" smtClean="0"/>
              <a:t>Otórguele a los equipos </a:t>
            </a:r>
            <a:r>
              <a:rPr lang="es-MX" b="1" dirty="0" smtClean="0"/>
              <a:t>5 minutos para que todos lean cuidadosamente sus instrucciones</a:t>
            </a:r>
            <a:r>
              <a:rPr lang="es-MX" dirty="0" smtClean="0"/>
              <a:t>, tomen posiciones en torno a la mesa de trabajo y se organicen. </a:t>
            </a:r>
            <a:endParaRPr lang="es-MX" sz="800" kern="1200" dirty="0" smtClean="0">
              <a:solidFill>
                <a:schemeClr val="tx1"/>
              </a:solidFill>
              <a:latin typeface="+mn-lt"/>
              <a:ea typeface="+mn-ea"/>
              <a:cs typeface="+mn-cs"/>
            </a:endParaRPr>
          </a:p>
          <a:p>
            <a:pPr lvl="0"/>
            <a:r>
              <a:rPr lang="es-MX" sz="800" kern="1200" dirty="0" smtClean="0">
                <a:solidFill>
                  <a:schemeClr val="tx1"/>
                </a:solidFill>
                <a:latin typeface="+mn-lt"/>
                <a:ea typeface="+mn-ea"/>
                <a:cs typeface="+mn-cs"/>
              </a:rPr>
              <a:t>El “supervisor” inicia el juego </a:t>
            </a:r>
            <a:r>
              <a:rPr lang="es-MX" sz="800" b="1" kern="1200" dirty="0" smtClean="0">
                <a:solidFill>
                  <a:schemeClr val="tx1"/>
                </a:solidFill>
                <a:latin typeface="+mn-lt"/>
                <a:ea typeface="+mn-ea"/>
                <a:cs typeface="+mn-cs"/>
              </a:rPr>
              <a:t>y cada uno hace su rol durante aproximadamente 5 minutos</a:t>
            </a:r>
            <a:r>
              <a:rPr lang="es-MX" sz="800" kern="1200" dirty="0" smtClean="0">
                <a:solidFill>
                  <a:schemeClr val="tx1"/>
                </a:solidFill>
                <a:latin typeface="+mn-lt"/>
                <a:ea typeface="+mn-ea"/>
                <a:cs typeface="+mn-cs"/>
              </a:rPr>
              <a:t>: los “empacadores” cortan la uva (representada por los cerillos), de acuerdo a los requerimientos indicados por el cliente y acomodan los racimos en las cajas; el “contralor” determina el tiempo de trabajo; las cajas van circulando desde la mano del “empacador” a su respectivo “analista de control de calidad” (la persona ubicada frente a él), quienes evalúan la producción y la clasifican. Este ciclo se repite dos veces, asignando los mismos </a:t>
            </a:r>
            <a:r>
              <a:rPr lang="es-MX" sz="800" b="1" kern="1200" dirty="0" smtClean="0">
                <a:solidFill>
                  <a:schemeClr val="tx1"/>
                </a:solidFill>
                <a:latin typeface="+mn-lt"/>
                <a:ea typeface="+mn-ea"/>
                <a:cs typeface="+mn-cs"/>
              </a:rPr>
              <a:t>5 minutos en ambas oportunidades</a:t>
            </a:r>
            <a:r>
              <a:rPr lang="es-MX" sz="800" kern="1200" dirty="0" smtClean="0">
                <a:solidFill>
                  <a:schemeClr val="tx1"/>
                </a:solidFill>
                <a:latin typeface="+mn-lt"/>
                <a:ea typeface="+mn-ea"/>
                <a:cs typeface="+mn-cs"/>
              </a:rPr>
              <a:t>.</a:t>
            </a:r>
          </a:p>
          <a:p>
            <a:pPr lvl="0"/>
            <a:r>
              <a:rPr lang="es-MX" sz="800" kern="1200" dirty="0" smtClean="0">
                <a:solidFill>
                  <a:schemeClr val="tx1"/>
                </a:solidFill>
                <a:latin typeface="+mn-lt"/>
                <a:ea typeface="+mn-ea"/>
                <a:cs typeface="+mn-cs"/>
              </a:rPr>
              <a:t>Cuando el “contralor” lo señala, los “empacadores” ponen fin a la jornada de trabajo. </a:t>
            </a:r>
            <a:r>
              <a:rPr lang="es-MX" sz="800" b="1" kern="1200" dirty="0" smtClean="0">
                <a:solidFill>
                  <a:schemeClr val="tx1"/>
                </a:solidFill>
                <a:latin typeface="+mn-lt"/>
                <a:ea typeface="+mn-ea"/>
                <a:cs typeface="+mn-cs"/>
              </a:rPr>
              <a:t>Los “analistas” completan la plantilla de registro de información</a:t>
            </a:r>
            <a:r>
              <a:rPr lang="es-MX" sz="800" kern="1200" dirty="0" smtClean="0">
                <a:solidFill>
                  <a:schemeClr val="tx1"/>
                </a:solidFill>
                <a:latin typeface="+mn-lt"/>
                <a:ea typeface="+mn-ea"/>
                <a:cs typeface="+mn-cs"/>
              </a:rPr>
              <a:t>.</a:t>
            </a:r>
          </a:p>
          <a:p>
            <a:pPr lvl="0"/>
            <a:r>
              <a:rPr lang="es-MX" sz="800" b="1" kern="1200" dirty="0" smtClean="0">
                <a:solidFill>
                  <a:schemeClr val="tx1"/>
                </a:solidFill>
                <a:latin typeface="+mn-lt"/>
                <a:ea typeface="+mn-ea"/>
                <a:cs typeface="+mn-cs"/>
              </a:rPr>
              <a:t>Las planillas pasan finalmente al “contralor”</a:t>
            </a:r>
            <a:r>
              <a:rPr lang="es-MX" sz="800" kern="1200" dirty="0" smtClean="0">
                <a:solidFill>
                  <a:schemeClr val="tx1"/>
                </a:solidFill>
                <a:latin typeface="+mn-lt"/>
                <a:ea typeface="+mn-ea"/>
                <a:cs typeface="+mn-cs"/>
              </a:rPr>
              <a:t>, quien informa sobre los resultados de la producción (aprobación y rechazo) y las respectivas remuneraciones, a cada “empacador”.</a:t>
            </a:r>
          </a:p>
          <a:p>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22</a:t>
            </a:fld>
            <a:endParaRPr lang="es-MX"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Proponga a los participantes que </a:t>
            </a:r>
            <a:r>
              <a:rPr lang="es-MX" sz="800" b="1" kern="1200" dirty="0" smtClean="0">
                <a:solidFill>
                  <a:schemeClr val="tx1"/>
                </a:solidFill>
                <a:latin typeface="+mn-lt"/>
                <a:ea typeface="+mn-ea"/>
                <a:cs typeface="+mn-cs"/>
              </a:rPr>
              <a:t>aporten su visión del problema</a:t>
            </a:r>
            <a:r>
              <a:rPr lang="es-MX" sz="800" kern="1200" dirty="0" smtClean="0">
                <a:solidFill>
                  <a:schemeClr val="tx1"/>
                </a:solidFill>
                <a:latin typeface="+mn-lt"/>
                <a:ea typeface="+mn-ea"/>
                <a:cs typeface="+mn-cs"/>
              </a:rPr>
              <a:t>, a partir de los roles que desempeñaron. Pídales que comenten </a:t>
            </a:r>
            <a:r>
              <a:rPr lang="es-MX" sz="800" b="1" kern="1200" dirty="0" smtClean="0">
                <a:solidFill>
                  <a:schemeClr val="tx1"/>
                </a:solidFill>
                <a:latin typeface="+mn-lt"/>
                <a:ea typeface="+mn-ea"/>
                <a:cs typeface="+mn-cs"/>
              </a:rPr>
              <a:t>el valor de disponer de registros y de información clasificada</a:t>
            </a:r>
            <a:r>
              <a:rPr lang="es-MX" sz="800" kern="1200" dirty="0" smtClean="0">
                <a:solidFill>
                  <a:schemeClr val="tx1"/>
                </a:solidFill>
                <a:latin typeface="+mn-lt"/>
                <a:ea typeface="+mn-ea"/>
                <a:cs typeface="+mn-cs"/>
              </a:rPr>
              <a:t>. Oriente la reflexión haciendo ver la utilidad de que toda la información recogida quede registrada y clasificada a partir de datos que permitan, posteriormente, analizar el comportamiento de una situación determinada y tomar buenas decisiones.</a:t>
            </a: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23</a:t>
            </a:fld>
            <a:endParaRPr lang="es-MX"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En el análisis y discusión grupal debería quedar claro que, </a:t>
            </a:r>
            <a:r>
              <a:rPr lang="es-MX" sz="800" b="1" kern="1200" dirty="0" smtClean="0">
                <a:solidFill>
                  <a:schemeClr val="tx1"/>
                </a:solidFill>
                <a:latin typeface="+mn-lt"/>
                <a:ea typeface="+mn-ea"/>
                <a:cs typeface="+mn-cs"/>
              </a:rPr>
              <a:t>para describir y entender un problema, es necesario descubrir sus características</a:t>
            </a:r>
            <a:r>
              <a:rPr lang="es-MX" sz="800" kern="1200" dirty="0" smtClean="0">
                <a:solidFill>
                  <a:schemeClr val="tx1"/>
                </a:solidFill>
                <a:latin typeface="+mn-lt"/>
                <a:ea typeface="+mn-ea"/>
                <a:cs typeface="+mn-cs"/>
              </a:rPr>
              <a:t> a través de la observación y registro de datos relevantes, válidos y confiables.</a:t>
            </a:r>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24</a:t>
            </a:fld>
            <a:endParaRPr lang="es-MX"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25</a:t>
            </a:fld>
            <a:endParaRPr lang="es-MX"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26</a:t>
            </a:fld>
            <a:endParaRPr lang="es-MX"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27</a:t>
            </a:fld>
            <a:endParaRPr lang="es-MX"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28</a:t>
            </a:fld>
            <a:endParaRPr lang="es-MX"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29</a:t>
            </a:fld>
            <a:endParaRPr lang="es-MX"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Motive la actividad utilizando la información resumida en los antecedentes para el facilitador, introdúzcala señalando </a:t>
            </a:r>
            <a:r>
              <a:rPr lang="es-MX" sz="800" b="1" kern="1200" dirty="0" smtClean="0">
                <a:solidFill>
                  <a:schemeClr val="tx1"/>
                </a:solidFill>
                <a:latin typeface="+mn-lt"/>
                <a:ea typeface="+mn-ea"/>
                <a:cs typeface="+mn-cs"/>
              </a:rPr>
              <a:t>la importancia de identificar los distintos componentes que intervienen en un problema</a:t>
            </a:r>
            <a:r>
              <a:rPr lang="es-MX" sz="800" kern="1200" dirty="0" smtClean="0">
                <a:solidFill>
                  <a:schemeClr val="tx1"/>
                </a:solidFill>
                <a:latin typeface="+mn-lt"/>
                <a:ea typeface="+mn-ea"/>
                <a:cs typeface="+mn-cs"/>
              </a:rPr>
              <a:t>, para luego </a:t>
            </a:r>
            <a:r>
              <a:rPr lang="es-MX" sz="800" b="1" kern="1200" dirty="0" smtClean="0">
                <a:solidFill>
                  <a:schemeClr val="tx1"/>
                </a:solidFill>
                <a:latin typeface="+mn-lt"/>
                <a:ea typeface="+mn-ea"/>
                <a:cs typeface="+mn-cs"/>
              </a:rPr>
              <a:t>analizar sus relaciones y así buscar caminos de solución</a:t>
            </a:r>
            <a:r>
              <a:rPr lang="es-MX" sz="800" kern="1200" dirty="0" smtClean="0">
                <a:solidFill>
                  <a:schemeClr val="tx1"/>
                </a:solidFill>
                <a:latin typeface="+mn-lt"/>
                <a:ea typeface="+mn-ea"/>
                <a:cs typeface="+mn-cs"/>
              </a:rPr>
              <a:t>. Enfatice el beneficio de descomponer los distintos elementos, para luego integrarlos en un todo global.</a:t>
            </a:r>
          </a:p>
          <a:p>
            <a:pPr lvl="0"/>
            <a:r>
              <a:rPr lang="es-MX" sz="800" kern="1200" dirty="0" smtClean="0">
                <a:solidFill>
                  <a:schemeClr val="tx1"/>
                </a:solidFill>
                <a:latin typeface="+mn-lt"/>
                <a:ea typeface="+mn-ea"/>
                <a:cs typeface="+mn-cs"/>
              </a:rPr>
              <a:t>Establezca </a:t>
            </a:r>
            <a:r>
              <a:rPr lang="es-MX" sz="800" b="1" kern="1200" dirty="0" smtClean="0">
                <a:solidFill>
                  <a:schemeClr val="tx1"/>
                </a:solidFill>
                <a:latin typeface="+mn-lt"/>
                <a:ea typeface="+mn-ea"/>
                <a:cs typeface="+mn-cs"/>
              </a:rPr>
              <a:t>cuatro equipos de trabajo</a:t>
            </a:r>
            <a:r>
              <a:rPr lang="es-MX" sz="800" kern="1200" dirty="0" smtClean="0">
                <a:solidFill>
                  <a:schemeClr val="tx1"/>
                </a:solidFill>
                <a:latin typeface="+mn-lt"/>
                <a:ea typeface="+mn-ea"/>
                <a:cs typeface="+mn-cs"/>
              </a:rPr>
              <a:t>. entregue a cada grupo una copia del caso Fábrica Expofundi. En él se manifiestan dificultades de producción, en una fábrica, que deben ser analizados para poder sugerir soluciones posibles.</a:t>
            </a:r>
          </a:p>
          <a:p>
            <a:pPr lvl="0"/>
            <a:r>
              <a:rPr lang="es-MX" sz="800" kern="1200" dirty="0" smtClean="0">
                <a:solidFill>
                  <a:schemeClr val="tx1"/>
                </a:solidFill>
                <a:latin typeface="+mn-lt"/>
                <a:ea typeface="+mn-ea"/>
                <a:cs typeface="+mn-cs"/>
              </a:rPr>
              <a:t>La fábrica </a:t>
            </a:r>
            <a:r>
              <a:rPr lang="es-MX" sz="800" b="1" kern="1200" dirty="0" smtClean="0">
                <a:solidFill>
                  <a:schemeClr val="tx1"/>
                </a:solidFill>
                <a:latin typeface="+mn-lt"/>
                <a:ea typeface="+mn-ea"/>
                <a:cs typeface="+mn-cs"/>
              </a:rPr>
              <a:t>elabora piezas metálicas</a:t>
            </a:r>
            <a:r>
              <a:rPr lang="es-MX" sz="800" kern="1200" dirty="0" smtClean="0">
                <a:solidFill>
                  <a:schemeClr val="tx1"/>
                </a:solidFill>
                <a:latin typeface="+mn-lt"/>
                <a:ea typeface="+mn-ea"/>
                <a:cs typeface="+mn-cs"/>
              </a:rPr>
              <a:t> que se utilizan para la construcción de viviendas, y al área de fundición </a:t>
            </a:r>
            <a:r>
              <a:rPr lang="es-MX" sz="800" b="1" kern="1200" dirty="0" smtClean="0">
                <a:solidFill>
                  <a:schemeClr val="tx1"/>
                </a:solidFill>
                <a:latin typeface="+mn-lt"/>
                <a:ea typeface="+mn-ea"/>
                <a:cs typeface="+mn-cs"/>
              </a:rPr>
              <a:t>no logra sacar adelante la producción comprometida</a:t>
            </a:r>
            <a:r>
              <a:rPr lang="es-MX" sz="800" kern="1200" dirty="0" smtClean="0">
                <a:solidFill>
                  <a:schemeClr val="tx1"/>
                </a:solidFill>
                <a:latin typeface="+mn-lt"/>
                <a:ea typeface="+mn-ea"/>
                <a:cs typeface="+mn-cs"/>
              </a:rPr>
              <a:t> para un envío de exportación a los Estados Unidos; codos de bronce para cañerías y tapas de medidores, principalmente. Los trabajadores, supervisores y expertos en el tema han opinado sin llegar a descifrar nítidamente los componentes del problema, si han podido dar con una solución integral. Los cuatro grupos que se acaban de formar lo intentarán. </a:t>
            </a:r>
          </a:p>
          <a:p>
            <a:pPr lvl="0"/>
            <a:r>
              <a:rPr lang="es-MX" sz="800" kern="1200" dirty="0" smtClean="0">
                <a:solidFill>
                  <a:schemeClr val="tx1"/>
                </a:solidFill>
                <a:latin typeface="+mn-lt"/>
                <a:ea typeface="+mn-ea"/>
                <a:cs typeface="+mn-cs"/>
              </a:rPr>
              <a:t>En cada equipo </a:t>
            </a:r>
            <a:r>
              <a:rPr lang="es-MX" sz="800" b="1" kern="1200" dirty="0" smtClean="0">
                <a:solidFill>
                  <a:schemeClr val="tx1"/>
                </a:solidFill>
                <a:latin typeface="+mn-lt"/>
                <a:ea typeface="+mn-ea"/>
                <a:cs typeface="+mn-cs"/>
              </a:rPr>
              <a:t>se elegirá un coordinador y un observador</a:t>
            </a:r>
            <a:r>
              <a:rPr lang="es-MX" sz="800" kern="1200" dirty="0" smtClean="0">
                <a:solidFill>
                  <a:schemeClr val="tx1"/>
                </a:solidFill>
                <a:latin typeface="+mn-lt"/>
                <a:ea typeface="+mn-ea"/>
                <a:cs typeface="+mn-cs"/>
              </a:rPr>
              <a:t>. El coordinador será responsable de conducir el trabajo al interior del equipo y, al finalizar, dará a conocer el análisis que hicieron. El observador trabajará según las instrucciones de la “Pauta de observación”, para luego comentar cómo enfrentó el grupo los problemas. Así se dará una </a:t>
            </a:r>
            <a:r>
              <a:rPr lang="es-MX" sz="800" b="1" kern="1200" dirty="0" smtClean="0">
                <a:solidFill>
                  <a:schemeClr val="tx1"/>
                </a:solidFill>
                <a:latin typeface="+mn-lt"/>
                <a:ea typeface="+mn-ea"/>
                <a:cs typeface="+mn-cs"/>
              </a:rPr>
              <a:t>doble relación:</a:t>
            </a:r>
            <a:r>
              <a:rPr lang="es-MX" sz="800" kern="1200" dirty="0" smtClean="0">
                <a:solidFill>
                  <a:schemeClr val="tx1"/>
                </a:solidFill>
                <a:latin typeface="+mn-lt"/>
                <a:ea typeface="+mn-ea"/>
                <a:cs typeface="+mn-cs"/>
              </a:rPr>
              <a:t> por un lado </a:t>
            </a:r>
            <a:r>
              <a:rPr lang="es-MX" sz="800" b="1" kern="1200" dirty="0" smtClean="0">
                <a:solidFill>
                  <a:schemeClr val="tx1"/>
                </a:solidFill>
                <a:latin typeface="+mn-lt"/>
                <a:ea typeface="+mn-ea"/>
                <a:cs typeface="+mn-cs"/>
              </a:rPr>
              <a:t>el equipo analiza los problemas</a:t>
            </a:r>
            <a:r>
              <a:rPr lang="es-MX" sz="800" kern="1200" dirty="0" smtClean="0">
                <a:solidFill>
                  <a:schemeClr val="tx1"/>
                </a:solidFill>
                <a:latin typeface="+mn-lt"/>
                <a:ea typeface="+mn-ea"/>
                <a:cs typeface="+mn-cs"/>
              </a:rPr>
              <a:t> de un caso y, por otro, </a:t>
            </a:r>
            <a:r>
              <a:rPr lang="es-MX" sz="800" b="1" kern="1200" dirty="0" smtClean="0">
                <a:solidFill>
                  <a:schemeClr val="tx1"/>
                </a:solidFill>
                <a:latin typeface="+mn-lt"/>
                <a:ea typeface="+mn-ea"/>
                <a:cs typeface="+mn-cs"/>
              </a:rPr>
              <a:t> el observador advierte los problemas que debieron enfrentar sus compañeros</a:t>
            </a:r>
            <a:r>
              <a:rPr lang="es-MX" sz="800" kern="1200" dirty="0" smtClean="0">
                <a:solidFill>
                  <a:schemeClr val="tx1"/>
                </a:solidFill>
                <a:latin typeface="+mn-lt"/>
                <a:ea typeface="+mn-ea"/>
                <a:cs typeface="+mn-cs"/>
              </a:rPr>
              <a:t> para realizar el ejercicio.</a:t>
            </a:r>
          </a:p>
          <a:p>
            <a:pPr lvl="0"/>
            <a:r>
              <a:rPr lang="es-MX" sz="800" kern="1200" dirty="0" smtClean="0">
                <a:solidFill>
                  <a:schemeClr val="tx1"/>
                </a:solidFill>
                <a:latin typeface="+mn-lt"/>
                <a:ea typeface="+mn-ea"/>
                <a:cs typeface="+mn-cs"/>
              </a:rPr>
              <a:t>Otórgueles </a:t>
            </a:r>
            <a:r>
              <a:rPr lang="es-MX" sz="800" b="1" kern="1200" dirty="0" smtClean="0">
                <a:solidFill>
                  <a:schemeClr val="tx1"/>
                </a:solidFill>
                <a:latin typeface="+mn-lt"/>
                <a:ea typeface="+mn-ea"/>
                <a:cs typeface="+mn-cs"/>
              </a:rPr>
              <a:t>20 minutos </a:t>
            </a:r>
            <a:r>
              <a:rPr lang="es-MX" sz="800" kern="1200" dirty="0" smtClean="0">
                <a:solidFill>
                  <a:schemeClr val="tx1"/>
                </a:solidFill>
                <a:latin typeface="+mn-lt"/>
                <a:ea typeface="+mn-ea"/>
                <a:cs typeface="+mn-cs"/>
              </a:rPr>
              <a:t> para que se analice el caso y propongan soluciones al problema. </a:t>
            </a:r>
          </a:p>
          <a:p>
            <a:r>
              <a:rPr lang="es-MX" sz="800" kern="1200" dirty="0" smtClean="0">
                <a:solidFill>
                  <a:schemeClr val="tx1"/>
                </a:solidFill>
                <a:latin typeface="+mn-lt"/>
                <a:ea typeface="+mn-ea"/>
                <a:cs typeface="+mn-cs"/>
              </a:rPr>
              <a:t>Otórguele a los equipos </a:t>
            </a:r>
            <a:r>
              <a:rPr lang="es-MX" sz="800" b="1" kern="1200" dirty="0" smtClean="0">
                <a:solidFill>
                  <a:schemeClr val="tx1"/>
                </a:solidFill>
                <a:latin typeface="+mn-lt"/>
                <a:ea typeface="+mn-ea"/>
                <a:cs typeface="+mn-cs"/>
              </a:rPr>
              <a:t>5 minutos para que todos lean cuidadosamente sus instrucciones</a:t>
            </a:r>
            <a:r>
              <a:rPr lang="es-MX" sz="800" kern="1200" dirty="0" smtClean="0">
                <a:solidFill>
                  <a:schemeClr val="tx1"/>
                </a:solidFill>
                <a:latin typeface="+mn-lt"/>
                <a:ea typeface="+mn-ea"/>
                <a:cs typeface="+mn-cs"/>
              </a:rPr>
              <a:t>, tomen posiciones en torno a la mesa de trabajo y se organicen.</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30</a:t>
            </a:fld>
            <a:endParaRPr lang="es-MX"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a:t>
            </a:fld>
            <a:endParaRPr lang="es-MX"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sz="800" kern="1200" dirty="0" smtClean="0">
              <a:solidFill>
                <a:schemeClr val="tx1"/>
              </a:solidFill>
              <a:latin typeface="+mn-lt"/>
              <a:ea typeface="+mn-ea"/>
              <a:cs typeface="+mn-cs"/>
            </a:endParaRPr>
          </a:p>
          <a:p>
            <a:r>
              <a:rPr lang="es-MX" sz="800" b="1" kern="1200" dirty="0" smtClean="0">
                <a:solidFill>
                  <a:schemeClr val="tx1"/>
                </a:solidFill>
                <a:latin typeface="+mn-lt"/>
                <a:ea typeface="+mn-ea"/>
                <a:cs typeface="+mn-cs"/>
              </a:rPr>
              <a:t>Si el tiempo lo permite, motive comentarios sobre experiencias personales de análisis y resolución de problemas, porque éstas abren posibilidades a nuevas miradas.</a:t>
            </a:r>
            <a:endParaRPr lang="es-MX" sz="800" kern="1200" dirty="0" smtClean="0">
              <a:solidFill>
                <a:schemeClr val="tx1"/>
              </a:solidFill>
              <a:latin typeface="+mn-lt"/>
              <a:ea typeface="+mn-ea"/>
              <a:cs typeface="+mn-cs"/>
            </a:endParaRPr>
          </a:p>
          <a:p>
            <a:r>
              <a:rPr lang="es-MX" sz="900" dirty="0" smtClean="0"/>
              <a:t>En plenaria el </a:t>
            </a:r>
            <a:r>
              <a:rPr lang="es-MX" sz="900" b="1" dirty="0" smtClean="0"/>
              <a:t>coordinador</a:t>
            </a:r>
            <a:r>
              <a:rPr lang="es-MX" sz="900" dirty="0" smtClean="0"/>
              <a:t> de cada equipo </a:t>
            </a:r>
            <a:r>
              <a:rPr lang="es-MX" sz="900" b="1" dirty="0" smtClean="0"/>
              <a:t>informará sobre los problemas encontrados y la estrategia de solución definida por el equipo.</a:t>
            </a:r>
            <a:r>
              <a:rPr lang="es-MX" sz="900" dirty="0" smtClean="0"/>
              <a:t> </a:t>
            </a:r>
            <a:r>
              <a:rPr lang="es-MX" sz="800" kern="1200" dirty="0" smtClean="0">
                <a:solidFill>
                  <a:schemeClr val="tx1"/>
                </a:solidFill>
                <a:latin typeface="+mn-lt"/>
                <a:ea typeface="+mn-ea"/>
                <a:cs typeface="+mn-cs"/>
              </a:rPr>
              <a:t>Los </a:t>
            </a:r>
            <a:r>
              <a:rPr lang="es-MX" sz="800" b="1" kern="1200" dirty="0" smtClean="0">
                <a:solidFill>
                  <a:schemeClr val="tx1"/>
                </a:solidFill>
                <a:latin typeface="+mn-lt"/>
                <a:ea typeface="+mn-ea"/>
                <a:cs typeface="+mn-cs"/>
              </a:rPr>
              <a:t>observadores</a:t>
            </a:r>
            <a:r>
              <a:rPr lang="es-MX" sz="800" kern="1200" dirty="0" smtClean="0">
                <a:solidFill>
                  <a:schemeClr val="tx1"/>
                </a:solidFill>
                <a:latin typeface="+mn-lt"/>
                <a:ea typeface="+mn-ea"/>
                <a:cs typeface="+mn-cs"/>
              </a:rPr>
              <a:t> comentarán </a:t>
            </a:r>
            <a:r>
              <a:rPr lang="es-MX" sz="800" b="1" kern="1200" dirty="0" smtClean="0">
                <a:solidFill>
                  <a:schemeClr val="tx1"/>
                </a:solidFill>
                <a:latin typeface="+mn-lt"/>
                <a:ea typeface="+mn-ea"/>
                <a:cs typeface="+mn-cs"/>
              </a:rPr>
              <a:t>cómo se llegó a las distintas decisiones</a:t>
            </a:r>
            <a:r>
              <a:rPr lang="es-MX" sz="800" kern="1200" dirty="0" smtClean="0">
                <a:solidFill>
                  <a:schemeClr val="tx1"/>
                </a:solidFill>
                <a:latin typeface="+mn-lt"/>
                <a:ea typeface="+mn-ea"/>
                <a:cs typeface="+mn-cs"/>
              </a:rPr>
              <a:t> y qué aspectos merecen ser destacados, tanto positivos como negativos.</a:t>
            </a:r>
          </a:p>
          <a:p>
            <a:r>
              <a:rPr lang="es-MX" sz="800" kern="1200" dirty="0" smtClean="0">
                <a:solidFill>
                  <a:schemeClr val="tx1"/>
                </a:solidFill>
                <a:latin typeface="+mn-lt"/>
                <a:ea typeface="+mn-ea"/>
                <a:cs typeface="+mn-cs"/>
              </a:rPr>
              <a:t>También solicite a un participante que </a:t>
            </a:r>
            <a:r>
              <a:rPr lang="es-MX" sz="800" b="1" kern="1200" dirty="0" smtClean="0">
                <a:solidFill>
                  <a:schemeClr val="tx1"/>
                </a:solidFill>
                <a:latin typeface="+mn-lt"/>
                <a:ea typeface="+mn-ea"/>
                <a:cs typeface="+mn-cs"/>
              </a:rPr>
              <a:t> dé lectura a la solución real a que llegaron en la empresa</a:t>
            </a:r>
            <a:r>
              <a:rPr lang="es-MX" sz="800" kern="1200" dirty="0" smtClean="0">
                <a:solidFill>
                  <a:schemeClr val="tx1"/>
                </a:solidFill>
                <a:latin typeface="+mn-lt"/>
                <a:ea typeface="+mn-ea"/>
                <a:cs typeface="+mn-cs"/>
              </a:rPr>
              <a:t> para que entre todos, opinen sobre los aspectos valiosos que se pueden rescatar de aquella experiencia.</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31</a:t>
            </a:fld>
            <a:endParaRPr lang="es-MX"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Finalice la sesión destacando que de las diversas intervenciones desarrolladas en la plenaria (tanto de los equipos dando a conocer cómo abordan los problemas de Expofundi, como de los observadores comentando la forma de trabajar el caso al interior de sus equipos y de la estrategia real adoptada en la empresa), se puede concluir que </a:t>
            </a:r>
            <a:r>
              <a:rPr lang="es-MX" sz="800" b="1" kern="1200" dirty="0" smtClean="0">
                <a:solidFill>
                  <a:schemeClr val="tx1"/>
                </a:solidFill>
                <a:latin typeface="+mn-lt"/>
                <a:ea typeface="+mn-ea"/>
                <a:cs typeface="+mn-cs"/>
              </a:rPr>
              <a:t>un problema bien enfrentado es una oportunidad para introducir cambios</a:t>
            </a:r>
            <a:r>
              <a:rPr lang="es-MX" sz="800" kern="1200" dirty="0" smtClean="0">
                <a:solidFill>
                  <a:schemeClr val="tx1"/>
                </a:solidFill>
                <a:latin typeface="+mn-lt"/>
                <a:ea typeface="+mn-ea"/>
                <a:cs typeface="+mn-cs"/>
              </a:rPr>
              <a:t> que generan un escenario más favorable a la obtención de los objetivos de un grupo humano.</a:t>
            </a:r>
          </a:p>
          <a:p>
            <a:r>
              <a:rPr lang="es-MX" sz="800" kern="1200" dirty="0" smtClean="0">
                <a:solidFill>
                  <a:schemeClr val="tx1"/>
                </a:solidFill>
                <a:latin typeface="+mn-lt"/>
                <a:ea typeface="+mn-ea"/>
                <a:cs typeface="+mn-cs"/>
              </a:rPr>
              <a:t>Enfatice la </a:t>
            </a:r>
            <a:r>
              <a:rPr lang="es-MX" sz="800" b="1" kern="1200" dirty="0" smtClean="0">
                <a:solidFill>
                  <a:schemeClr val="tx1"/>
                </a:solidFill>
                <a:latin typeface="+mn-lt"/>
                <a:ea typeface="+mn-ea"/>
                <a:cs typeface="+mn-cs"/>
              </a:rPr>
              <a:t>importancia de analizar las partes</a:t>
            </a:r>
            <a:r>
              <a:rPr lang="es-MX" sz="800" kern="1200" dirty="0" smtClean="0">
                <a:solidFill>
                  <a:schemeClr val="tx1"/>
                </a:solidFill>
                <a:latin typeface="+mn-lt"/>
                <a:ea typeface="+mn-ea"/>
                <a:cs typeface="+mn-cs"/>
              </a:rPr>
              <a:t> de un problema, </a:t>
            </a:r>
            <a:r>
              <a:rPr lang="es-MX" sz="800" b="1" kern="1200" dirty="0" smtClean="0">
                <a:solidFill>
                  <a:schemeClr val="tx1"/>
                </a:solidFill>
                <a:latin typeface="+mn-lt"/>
                <a:ea typeface="+mn-ea"/>
                <a:cs typeface="+mn-cs"/>
              </a:rPr>
              <a:t>buscar relaciones</a:t>
            </a:r>
            <a:r>
              <a:rPr lang="es-MX" sz="800" kern="1200" dirty="0" smtClean="0">
                <a:solidFill>
                  <a:schemeClr val="tx1"/>
                </a:solidFill>
                <a:latin typeface="+mn-lt"/>
                <a:ea typeface="+mn-ea"/>
                <a:cs typeface="+mn-cs"/>
              </a:rPr>
              <a:t> entre las partes, </a:t>
            </a:r>
            <a:r>
              <a:rPr lang="es-MX" sz="800" b="1" kern="1200" dirty="0" smtClean="0">
                <a:solidFill>
                  <a:schemeClr val="tx1"/>
                </a:solidFill>
                <a:latin typeface="+mn-lt"/>
                <a:ea typeface="+mn-ea"/>
                <a:cs typeface="+mn-cs"/>
              </a:rPr>
              <a:t>identificar soluciones</a:t>
            </a:r>
            <a:r>
              <a:rPr lang="es-MX" sz="800" kern="1200" dirty="0" smtClean="0">
                <a:solidFill>
                  <a:schemeClr val="tx1"/>
                </a:solidFill>
                <a:latin typeface="+mn-lt"/>
                <a:ea typeface="+mn-ea"/>
                <a:cs typeface="+mn-cs"/>
              </a:rPr>
              <a:t> parciales y </a:t>
            </a:r>
            <a:r>
              <a:rPr lang="es-MX" sz="800" b="1" kern="1200" dirty="0" smtClean="0">
                <a:solidFill>
                  <a:schemeClr val="tx1"/>
                </a:solidFill>
                <a:latin typeface="+mn-lt"/>
                <a:ea typeface="+mn-ea"/>
                <a:cs typeface="+mn-cs"/>
              </a:rPr>
              <a:t> definir una estrategia</a:t>
            </a:r>
            <a:r>
              <a:rPr lang="es-MX" sz="800" kern="1200" dirty="0" smtClean="0">
                <a:solidFill>
                  <a:schemeClr val="tx1"/>
                </a:solidFill>
                <a:latin typeface="+mn-lt"/>
                <a:ea typeface="+mn-ea"/>
                <a:cs typeface="+mn-cs"/>
              </a:rPr>
              <a:t> integradora para resolver adecuadamente un problema.</a:t>
            </a:r>
            <a:endParaRPr lang="es-MX" sz="9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32</a:t>
            </a:fld>
            <a:endParaRPr lang="es-MX"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33</a:t>
            </a:fld>
            <a:endParaRPr lang="es-MX"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34</a:t>
            </a:fld>
            <a:endParaRPr lang="es-MX"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35</a:t>
            </a:fld>
            <a:endParaRPr lang="es-MX"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36</a:t>
            </a:fld>
            <a:endParaRPr lang="es-MX"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37</a:t>
            </a:fld>
            <a:endParaRPr lang="es-MX"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38</a:t>
            </a:fld>
            <a:endParaRPr lang="es-MX"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Introduzca la actividad señalando que </a:t>
            </a:r>
            <a:r>
              <a:rPr lang="es-MX" sz="800" b="1" kern="1200" dirty="0" smtClean="0">
                <a:solidFill>
                  <a:schemeClr val="tx1"/>
                </a:solidFill>
                <a:latin typeface="+mn-lt"/>
                <a:ea typeface="+mn-ea"/>
                <a:cs typeface="+mn-cs"/>
              </a:rPr>
              <a:t>hay distintas formas de abordar problemas</a:t>
            </a:r>
            <a:r>
              <a:rPr lang="es-MX" sz="800" kern="1200" dirty="0" smtClean="0">
                <a:solidFill>
                  <a:schemeClr val="tx1"/>
                </a:solidFill>
                <a:latin typeface="+mn-lt"/>
                <a:ea typeface="+mn-ea"/>
                <a:cs typeface="+mn-cs"/>
              </a:rPr>
              <a:t>. Unas son racionales y otras más intuitivas. Indique que ambas son valiosas y necesarias de aplicar, según el tipo de problema.</a:t>
            </a:r>
          </a:p>
          <a:p>
            <a:pPr lvl="0"/>
            <a:r>
              <a:rPr lang="es-MX" sz="800" kern="1200" dirty="0" smtClean="0">
                <a:solidFill>
                  <a:schemeClr val="tx1"/>
                </a:solidFill>
                <a:latin typeface="+mn-lt"/>
                <a:ea typeface="+mn-ea"/>
                <a:cs typeface="+mn-cs"/>
              </a:rPr>
              <a:t>Explique a los participantes que </a:t>
            </a:r>
            <a:r>
              <a:rPr lang="es-MX" sz="800" b="1" kern="1200" dirty="0" smtClean="0">
                <a:solidFill>
                  <a:schemeClr val="tx1"/>
                </a:solidFill>
                <a:latin typeface="+mn-lt"/>
                <a:ea typeface="+mn-ea"/>
                <a:cs typeface="+mn-cs"/>
              </a:rPr>
              <a:t>deberán resolver dos problemas</a:t>
            </a:r>
            <a:r>
              <a:rPr lang="es-MX" sz="800" kern="1200" dirty="0" smtClean="0">
                <a:solidFill>
                  <a:schemeClr val="tx1"/>
                </a:solidFill>
                <a:latin typeface="+mn-lt"/>
                <a:ea typeface="+mn-ea"/>
                <a:cs typeface="+mn-cs"/>
              </a:rPr>
              <a:t>. El primero presenta un acertijo que tiene reglas muy claras, por lo que la solución sólo se obtiene siguiendo paso a paso las instrucciones. El desafío consiste en armar las casas de campaña de un campamento.</a:t>
            </a:r>
          </a:p>
          <a:p>
            <a:pPr lvl="0"/>
            <a:r>
              <a:rPr lang="es-MX" sz="800" kern="1200" dirty="0" smtClean="0">
                <a:solidFill>
                  <a:schemeClr val="tx1"/>
                </a:solidFill>
                <a:latin typeface="+mn-lt"/>
                <a:ea typeface="+mn-ea"/>
                <a:cs typeface="+mn-cs"/>
              </a:rPr>
              <a:t>El otro problema debe enfrentarse con un criterio subjetivo, porque se trata de repartir una herencia que no tiene un mandato claro. El señor Gutiérrez, por ejemplo, indicó en su testamento que de las 17 vacas que deja en herencia, la mitad sea entregada a su hijo mayor. ¿Cómo satisfacer su voluntad?</a:t>
            </a:r>
          </a:p>
          <a:p>
            <a:pPr lvl="0"/>
            <a:r>
              <a:rPr lang="es-MX" sz="800" kern="1200" dirty="0" smtClean="0">
                <a:solidFill>
                  <a:schemeClr val="tx1"/>
                </a:solidFill>
                <a:latin typeface="+mn-lt"/>
                <a:ea typeface="+mn-ea"/>
                <a:cs typeface="+mn-cs"/>
              </a:rPr>
              <a:t>Distribuya a cada participante una hoja con el problema “A” y otra con el problema “B”. </a:t>
            </a:r>
            <a:r>
              <a:rPr lang="es-MX" sz="800" b="1" kern="1200" dirty="0" smtClean="0">
                <a:solidFill>
                  <a:schemeClr val="tx1"/>
                </a:solidFill>
                <a:latin typeface="+mn-lt"/>
                <a:ea typeface="+mn-ea"/>
                <a:cs typeface="+mn-cs"/>
              </a:rPr>
              <a:t>Los participantes no deben saber anticipadamente cuál problema debieran enfrentar con una solución lógica y cuál con una intuitiva o creativa</a:t>
            </a:r>
            <a:r>
              <a:rPr lang="es-MX" sz="800" kern="1200" dirty="0" smtClean="0">
                <a:solidFill>
                  <a:schemeClr val="tx1"/>
                </a:solidFill>
                <a:latin typeface="+mn-lt"/>
                <a:ea typeface="+mn-ea"/>
                <a:cs typeface="+mn-cs"/>
              </a:rPr>
              <a:t>; por eso se denominan simplemente “A” y “B”. </a:t>
            </a:r>
          </a:p>
          <a:p>
            <a:pPr lvl="0"/>
            <a:r>
              <a:rPr lang="es-MX" sz="800" kern="1200" dirty="0" smtClean="0">
                <a:solidFill>
                  <a:schemeClr val="tx1"/>
                </a:solidFill>
                <a:latin typeface="+mn-lt"/>
                <a:ea typeface="+mn-ea"/>
                <a:cs typeface="+mn-cs"/>
              </a:rPr>
              <a:t>Otorgue cinco minutos para que cada participante individualmente, lea e intente resolver los problemas.</a:t>
            </a:r>
          </a:p>
          <a:p>
            <a:r>
              <a:rPr lang="es-MX" sz="800" b="1" kern="1200" dirty="0" smtClean="0">
                <a:solidFill>
                  <a:schemeClr val="tx1"/>
                </a:solidFill>
                <a:latin typeface="+mn-lt"/>
                <a:ea typeface="+mn-ea"/>
                <a:cs typeface="+mn-cs"/>
              </a:rPr>
              <a:t>La mayoría de las personas ha entrenado para analizar los problemas paso a paso y resolverlos de un modo lógico. Por ello no se siente igualmente seguro cuando debe recurrir a otro tipo de criterios. Destaque el valor de utilizar distintos enfoques., señalando la importancia de contar con buenos argumentos para legitimarse ante otros.</a:t>
            </a:r>
            <a:endParaRPr lang="es-MX" sz="800" kern="1200" dirty="0" smtClean="0">
              <a:solidFill>
                <a:schemeClr val="tx1"/>
              </a:solidFill>
              <a:latin typeface="+mn-lt"/>
              <a:ea typeface="+mn-ea"/>
              <a:cs typeface="+mn-cs"/>
            </a:endParaRPr>
          </a:p>
          <a:p>
            <a:r>
              <a:rPr lang="es-MX" sz="800" kern="1200" dirty="0" smtClean="0">
                <a:solidFill>
                  <a:schemeClr val="tx1"/>
                </a:solidFill>
                <a:latin typeface="+mn-lt"/>
                <a:ea typeface="+mn-ea"/>
                <a:cs typeface="+mn-cs"/>
              </a:rPr>
              <a:t>Luego, divida a los participantes en equipos de tres a cuatro personas cada uno y solicíteles que resuelvan los mismos dos problemas, pero ahora grupalmente. Otórgueles 15 minutos.</a:t>
            </a:r>
            <a:r>
              <a:rPr lang="es-MX" sz="900" dirty="0" smtClean="0"/>
              <a:t> </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39</a:t>
            </a:fld>
            <a:endParaRPr lang="es-MX"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Solicite que algún representante de un equipo exponga los resultados del primer problema, “A”, y coméntenlo en forma colectiva. Luego solicite a otro representante que comente el proceso de búsqueda de solución del problema “B”. Ofrezca la palabra y analice con el grupo qué método se utiliza más frecuentemente para la solución de problemas y por qué. Guíe un proceso de análisis para que el grupo reconozca cómo se puede aplicar lo aprendido en la vida cotidiana. Dé oportunidad de narrar distintas experiencias de cómo han resuelto problemas afectivos por ejemplo, desde la lógica y desde la intuición.</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40</a:t>
            </a:fld>
            <a:endParaRPr lang="es-MX"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a:t>
            </a:fld>
            <a:endParaRPr lang="es-MX"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dirty="0" smtClean="0"/>
              <a:t>De las intervenciones se podrá concluir que resolver problemas es un aspecto importante de la vida, que existen distintas maneras de hacerlo y que, dependiendo del problema, se pueden aplicar distintas técnicas de resolución. </a:t>
            </a:r>
            <a:endParaRPr lang="es-MX" sz="9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41</a:t>
            </a:fld>
            <a:endParaRPr lang="es-MX"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42</a:t>
            </a:fld>
            <a:endParaRPr lang="es-MX"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43</a:t>
            </a:fld>
            <a:endParaRPr lang="es-MX"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lvl="1"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800" kern="1200" dirty="0" smtClean="0">
                <a:solidFill>
                  <a:schemeClr val="tx1"/>
                </a:solidFill>
                <a:latin typeface="+mn-lt"/>
                <a:ea typeface="+mn-ea"/>
                <a:cs typeface="+mn-cs"/>
              </a:rPr>
              <a:t>El ejercicio consiste en </a:t>
            </a:r>
            <a:r>
              <a:rPr lang="es-MX" sz="800" b="1" kern="1200" dirty="0" smtClean="0">
                <a:solidFill>
                  <a:schemeClr val="tx1"/>
                </a:solidFill>
                <a:latin typeface="+mn-lt"/>
                <a:ea typeface="+mn-ea"/>
                <a:cs typeface="+mn-cs"/>
              </a:rPr>
              <a:t>ponerse en el lugar de una pareja de jóvenes enamorados que se ha propuesto enfrentar y solucionar sus problemas</a:t>
            </a:r>
            <a:r>
              <a:rPr lang="es-MX" sz="800" kern="1200" dirty="0" smtClean="0">
                <a:solidFill>
                  <a:schemeClr val="tx1"/>
                </a:solidFill>
                <a:latin typeface="+mn-lt"/>
                <a:ea typeface="+mn-ea"/>
                <a:cs typeface="+mn-cs"/>
              </a:rPr>
              <a:t>. Los participantes vivenciarán lo que significa establecer compromisos de cambio y hacerles seguimiento, para así alcanzar la solución que los enamorados esperan de la historia.</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44</a:t>
            </a:fld>
            <a:endParaRPr lang="es-MX"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45</a:t>
            </a:fld>
            <a:endParaRPr lang="es-MX"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46</a:t>
            </a:fld>
            <a:endParaRPr lang="es-MX"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47</a:t>
            </a:fld>
            <a:endParaRPr lang="es-MX"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48</a:t>
            </a:fld>
            <a:endParaRPr lang="es-MX"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Basándose en los antecedentes para el facilitador, destaque la </a:t>
            </a:r>
            <a:r>
              <a:rPr lang="es-MX" sz="800" b="1" kern="1200" dirty="0" smtClean="0">
                <a:solidFill>
                  <a:schemeClr val="tx1"/>
                </a:solidFill>
                <a:latin typeface="+mn-lt"/>
                <a:ea typeface="+mn-ea"/>
                <a:cs typeface="+mn-cs"/>
              </a:rPr>
              <a:t>importancia de hacer seguimiento a las soluciones propuestas para enfrentar un problema</a:t>
            </a:r>
            <a:r>
              <a:rPr lang="es-MX" sz="800" kern="1200" dirty="0" smtClean="0">
                <a:solidFill>
                  <a:schemeClr val="tx1"/>
                </a:solidFill>
                <a:latin typeface="+mn-lt"/>
                <a:ea typeface="+mn-ea"/>
                <a:cs typeface="+mn-cs"/>
              </a:rPr>
              <a:t>. Señale que pocas soluciones son completamente buenas o completamente malas. Las hay mejores o peores, en función de ciertas variables como son nuestros intereses, valores, objetivos personales y objetivos de los otros actores involucrados. Por lo tanto, en el seguimiento se deben considerar todos estos elementos para evaluar los resultados que se van obteniendo.</a:t>
            </a:r>
          </a:p>
          <a:p>
            <a:pPr lvl="0"/>
            <a:r>
              <a:rPr lang="es-MX" sz="800" kern="1200" dirty="0" smtClean="0">
                <a:solidFill>
                  <a:schemeClr val="tx1"/>
                </a:solidFill>
                <a:latin typeface="+mn-lt"/>
                <a:ea typeface="+mn-ea"/>
                <a:cs typeface="+mn-cs"/>
              </a:rPr>
              <a:t>Explique al grupo que </a:t>
            </a:r>
            <a:r>
              <a:rPr lang="es-MX" sz="800" b="1" kern="1200" dirty="0" smtClean="0">
                <a:solidFill>
                  <a:schemeClr val="tx1"/>
                </a:solidFill>
                <a:latin typeface="+mn-lt"/>
                <a:ea typeface="+mn-ea"/>
                <a:cs typeface="+mn-cs"/>
              </a:rPr>
              <a:t>trabajarán la historia de dos jóvenes</a:t>
            </a:r>
            <a:r>
              <a:rPr lang="es-MX" sz="800" kern="1200" dirty="0" smtClean="0">
                <a:solidFill>
                  <a:schemeClr val="tx1"/>
                </a:solidFill>
                <a:latin typeface="+mn-lt"/>
                <a:ea typeface="+mn-ea"/>
                <a:cs typeface="+mn-cs"/>
              </a:rPr>
              <a:t>, que enfrentan dificultades de parejas, como cualquiera de nosotros. Gabriel y Carola han decidido superar sus problemas y los participantes harán las veces de consejeros. Deben, primero, </a:t>
            </a:r>
            <a:r>
              <a:rPr lang="es-MX" sz="800" b="1" kern="1200" dirty="0" smtClean="0">
                <a:solidFill>
                  <a:schemeClr val="tx1"/>
                </a:solidFill>
                <a:latin typeface="+mn-lt"/>
                <a:ea typeface="+mn-ea"/>
                <a:cs typeface="+mn-cs"/>
              </a:rPr>
              <a:t>imaginar los compromisos que la pareja contrajo</a:t>
            </a:r>
            <a:r>
              <a:rPr lang="es-MX" sz="800" kern="1200" dirty="0" smtClean="0">
                <a:solidFill>
                  <a:schemeClr val="tx1"/>
                </a:solidFill>
                <a:latin typeface="+mn-lt"/>
                <a:ea typeface="+mn-ea"/>
                <a:cs typeface="+mn-cs"/>
              </a:rPr>
              <a:t> y, luego, </a:t>
            </a:r>
            <a:r>
              <a:rPr lang="es-MX" sz="800" b="1" kern="1200" dirty="0" smtClean="0">
                <a:solidFill>
                  <a:schemeClr val="tx1"/>
                </a:solidFill>
                <a:latin typeface="+mn-lt"/>
                <a:ea typeface="+mn-ea"/>
                <a:cs typeface="+mn-cs"/>
              </a:rPr>
              <a:t>hacer el seguimiento de ellos.</a:t>
            </a:r>
            <a:endParaRPr lang="es-MX" sz="800" kern="1200" dirty="0" smtClean="0">
              <a:solidFill>
                <a:schemeClr val="tx1"/>
              </a:solidFill>
              <a:latin typeface="+mn-lt"/>
              <a:ea typeface="+mn-ea"/>
              <a:cs typeface="+mn-cs"/>
            </a:endParaRPr>
          </a:p>
          <a:p>
            <a:pPr lvl="0"/>
            <a:r>
              <a:rPr lang="es-MX" sz="800" b="1" kern="1200" dirty="0" smtClean="0">
                <a:solidFill>
                  <a:schemeClr val="tx1"/>
                </a:solidFill>
                <a:latin typeface="+mn-lt"/>
                <a:ea typeface="+mn-ea"/>
                <a:cs typeface="+mn-cs"/>
              </a:rPr>
              <a:t>Distribuya la historia</a:t>
            </a:r>
            <a:r>
              <a:rPr lang="es-MX" sz="800" kern="1200" dirty="0" smtClean="0">
                <a:solidFill>
                  <a:schemeClr val="tx1"/>
                </a:solidFill>
                <a:latin typeface="+mn-lt"/>
                <a:ea typeface="+mn-ea"/>
                <a:cs typeface="+mn-cs"/>
              </a:rPr>
              <a:t> que narra la situación de la pareja y solicite a los participantes que la lean individualmente. Otórgueles 5 minutos para completar la lectura.</a:t>
            </a:r>
          </a:p>
          <a:p>
            <a:r>
              <a:rPr lang="es-MX" sz="800" kern="1200" dirty="0" smtClean="0">
                <a:solidFill>
                  <a:schemeClr val="tx1"/>
                </a:solidFill>
                <a:latin typeface="+mn-lt"/>
                <a:ea typeface="+mn-ea"/>
                <a:cs typeface="+mn-cs"/>
              </a:rPr>
              <a:t>Luego solicite a los participantes </a:t>
            </a:r>
            <a:r>
              <a:rPr lang="es-MX" sz="800" b="1" kern="1200" dirty="0" smtClean="0">
                <a:solidFill>
                  <a:schemeClr val="tx1"/>
                </a:solidFill>
                <a:latin typeface="+mn-lt"/>
                <a:ea typeface="+mn-ea"/>
                <a:cs typeface="+mn-cs"/>
              </a:rPr>
              <a:t>que se dividan en equipos de tres a cinco miembros</a:t>
            </a:r>
            <a:r>
              <a:rPr lang="es-MX" sz="800" kern="1200" dirty="0" smtClean="0">
                <a:solidFill>
                  <a:schemeClr val="tx1"/>
                </a:solidFill>
                <a:latin typeface="+mn-lt"/>
                <a:ea typeface="+mn-ea"/>
                <a:cs typeface="+mn-cs"/>
              </a:rPr>
              <a:t> cada uno. Pídales que comenten la historia, que imaginen los acuerdos que permitirán encontrar solución al problema de Gabriel y Carola, y que sugieran el seguimiento que harían, como profesionales consejeros. Otórgueles 20 minutos para realizar el ejercicio.</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49</a:t>
            </a:fld>
            <a:endParaRPr lang="es-MX"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sz="800" kern="1200" dirty="0" smtClean="0">
              <a:solidFill>
                <a:schemeClr val="tx1"/>
              </a:solidFill>
              <a:latin typeface="+mn-lt"/>
              <a:ea typeface="+mn-ea"/>
              <a:cs typeface="+mn-cs"/>
            </a:endParaRPr>
          </a:p>
          <a:p>
            <a:r>
              <a:rPr lang="es-MX" sz="800" b="1" kern="1200" dirty="0" smtClean="0">
                <a:solidFill>
                  <a:schemeClr val="tx1"/>
                </a:solidFill>
                <a:latin typeface="+mn-lt"/>
                <a:ea typeface="+mn-ea"/>
                <a:cs typeface="+mn-cs"/>
              </a:rPr>
              <a:t>Es importante dejar tiempo para comentar experiencias personales de quienes así lo soliciten, pero cuide que los planteamientos giren en torno al seguimiento que hay que hacer sobre los compromisos que hemos tomado.</a:t>
            </a:r>
            <a:endParaRPr lang="es-MX" sz="800" kern="1200" dirty="0" smtClean="0">
              <a:solidFill>
                <a:schemeClr val="tx1"/>
              </a:solidFill>
              <a:latin typeface="+mn-lt"/>
              <a:ea typeface="+mn-ea"/>
              <a:cs typeface="+mn-cs"/>
            </a:endParaRPr>
          </a:p>
          <a:p>
            <a:r>
              <a:rPr lang="es-MX" sz="900" dirty="0" smtClean="0"/>
              <a:t>En sesión plenaria, estimule a los principios para que </a:t>
            </a:r>
            <a:r>
              <a:rPr lang="es-MX" sz="900" b="1" dirty="0" smtClean="0"/>
              <a:t>analicen los acuerdos que Gabriel y Carola tomaron y el tipo de seguimiento</a:t>
            </a:r>
            <a:r>
              <a:rPr lang="es-MX" sz="900" dirty="0" smtClean="0"/>
              <a:t> que ellos mismos indicaron realizar, en su condición de consejeros. </a:t>
            </a:r>
            <a:r>
              <a:rPr lang="es-MX" sz="800" kern="1200" dirty="0" smtClean="0">
                <a:solidFill>
                  <a:schemeClr val="tx1"/>
                </a:solidFill>
                <a:latin typeface="+mn-lt"/>
                <a:ea typeface="+mn-ea"/>
                <a:cs typeface="+mn-cs"/>
              </a:rPr>
              <a:t>Ofrezca, también, la palabra a quienes quieran hacer un paralelo entre el seguimiento de soluciones en el ámbito laboral y en la vida personal.</a:t>
            </a:r>
          </a:p>
          <a:p>
            <a:r>
              <a:rPr lang="es-MX" sz="800" kern="1200" dirty="0" smtClean="0">
                <a:solidFill>
                  <a:schemeClr val="tx1"/>
                </a:solidFill>
                <a:latin typeface="+mn-lt"/>
                <a:ea typeface="+mn-ea"/>
                <a:cs typeface="+mn-cs"/>
              </a:rPr>
              <a:t>Promueva la exposición de distintas experiencias personales de resolución de problemas, señalando la frecuente que es que en la vida personal no hagamos suficientes  seguimientos de los compromisos que adquirimos con nosotros mismos</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50</a:t>
            </a:fld>
            <a:endParaRPr lang="es-MX"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a:t>
            </a:fld>
            <a:endParaRPr lang="es-MX"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800" kern="1200" dirty="0" smtClean="0">
                <a:solidFill>
                  <a:schemeClr val="tx1"/>
                </a:solidFill>
                <a:latin typeface="+mn-lt"/>
                <a:ea typeface="+mn-ea"/>
                <a:cs typeface="+mn-cs"/>
              </a:rPr>
              <a:t>Destaque que el seguimiento puede hacerse tanto observando y registrando datos cuantitativos como datos cualitativos. Incluso en la historia que trabajaron, también se pueden combinar ambas formas de hacer seguimiento. También comente que el seguimiento puede hacerse en distintos momentos de un proceso y que los resultados deben conducir a ajustes, nuevas decisiones y revisiones que contribuyan al logro esperado</a:t>
            </a:r>
            <a:r>
              <a:rPr lang="es-MX" sz="900" kern="1200" dirty="0" smtClean="0">
                <a:solidFill>
                  <a:schemeClr val="tx1"/>
                </a:solidFill>
                <a:latin typeface="+mn-lt"/>
                <a:ea typeface="+mn-ea"/>
                <a:cs typeface="+mn-cs"/>
              </a:rPr>
              <a:t>.</a:t>
            </a: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endParaRPr lang="es-MX" sz="9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51</a:t>
            </a:fld>
            <a:endParaRPr lang="es-MX"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52</a:t>
            </a:fld>
            <a:endParaRPr lang="es-MX"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53</a:t>
            </a:fld>
            <a:endParaRPr lang="es-MX"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A través de un caso simulado, en el que un conjunto de trabajadores de un restaurante participarán en un programa de capacitación, se establecerán los parámetros que habrá que checar para apreciar los beneficios de dicha decisión. Así se podrá evaluar el resultado de la solución escogida, para mejorar el servicio al cliente.</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54</a:t>
            </a:fld>
            <a:endParaRPr lang="es-MX"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8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55</a:t>
            </a:fld>
            <a:endParaRPr lang="es-MX"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56</a:t>
            </a:fld>
            <a:endParaRPr lang="es-MX"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57</a:t>
            </a:fld>
            <a:endParaRPr lang="es-MX"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Basándose en la información contenida en los antecedentes para el facilitador, coméntele al grupo la </a:t>
            </a:r>
            <a:r>
              <a:rPr lang="es-MX" sz="800" b="1" kern="1200" dirty="0" smtClean="0">
                <a:solidFill>
                  <a:schemeClr val="tx1"/>
                </a:solidFill>
                <a:latin typeface="+mn-lt"/>
                <a:ea typeface="+mn-ea"/>
                <a:cs typeface="+mn-cs"/>
              </a:rPr>
              <a:t>importancia de valuar los resultados</a:t>
            </a:r>
            <a:r>
              <a:rPr lang="es-MX" sz="800" kern="1200" dirty="0" smtClean="0">
                <a:solidFill>
                  <a:schemeClr val="tx1"/>
                </a:solidFill>
                <a:latin typeface="+mn-lt"/>
                <a:ea typeface="+mn-ea"/>
                <a:cs typeface="+mn-cs"/>
              </a:rPr>
              <a:t> después de implementar una solución, y la necesidad de </a:t>
            </a:r>
            <a:r>
              <a:rPr lang="es-MX" sz="800" b="1" kern="1200" dirty="0" smtClean="0">
                <a:solidFill>
                  <a:schemeClr val="tx1"/>
                </a:solidFill>
                <a:latin typeface="+mn-lt"/>
                <a:ea typeface="+mn-ea"/>
                <a:cs typeface="+mn-cs"/>
              </a:rPr>
              <a:t>disponer por anticipado de los parámetros que se utilizarán para realizarla.</a:t>
            </a:r>
            <a:endParaRPr lang="es-MX" sz="800" kern="1200" dirty="0" smtClean="0">
              <a:solidFill>
                <a:schemeClr val="tx1"/>
              </a:solidFill>
              <a:latin typeface="+mn-lt"/>
              <a:ea typeface="+mn-ea"/>
              <a:cs typeface="+mn-cs"/>
            </a:endParaRPr>
          </a:p>
          <a:p>
            <a:pPr lvl="0"/>
            <a:r>
              <a:rPr lang="es-MX" sz="800" kern="1200" dirty="0" smtClean="0">
                <a:solidFill>
                  <a:schemeClr val="tx1"/>
                </a:solidFill>
                <a:latin typeface="+mn-lt"/>
                <a:ea typeface="+mn-ea"/>
                <a:cs typeface="+mn-cs"/>
              </a:rPr>
              <a:t>Solicite que se </a:t>
            </a:r>
            <a:r>
              <a:rPr lang="es-MX" sz="800" b="1" kern="1200" dirty="0" smtClean="0">
                <a:solidFill>
                  <a:schemeClr val="tx1"/>
                </a:solidFill>
                <a:latin typeface="+mn-lt"/>
                <a:ea typeface="+mn-ea"/>
                <a:cs typeface="+mn-cs"/>
              </a:rPr>
              <a:t>organicen cuatro equipos</a:t>
            </a:r>
            <a:r>
              <a:rPr lang="es-MX" sz="800" kern="1200" dirty="0" smtClean="0">
                <a:solidFill>
                  <a:schemeClr val="tx1"/>
                </a:solidFill>
                <a:latin typeface="+mn-lt"/>
                <a:ea typeface="+mn-ea"/>
                <a:cs typeface="+mn-cs"/>
              </a:rPr>
              <a:t>. Uno de ellos definirá los parámetros de calidad de servicio de los telefonistas, otro de los cocineros, otros de los aseadores y otro de los motociclistas. A cada equipo entrégueles dos láminas de “Parámetros de servicio al cliente”, según sus correspondientes temas.</a:t>
            </a:r>
          </a:p>
          <a:p>
            <a:pPr lvl="0"/>
            <a:r>
              <a:rPr lang="es-MX" sz="800" kern="1200" dirty="0" smtClean="0">
                <a:solidFill>
                  <a:schemeClr val="tx1"/>
                </a:solidFill>
                <a:latin typeface="+mn-lt"/>
                <a:ea typeface="+mn-ea"/>
                <a:cs typeface="+mn-cs"/>
              </a:rPr>
              <a:t>Pídales que lean el caso y que ayuden a don Carlos, el dueño del restaurante, a establecer </a:t>
            </a:r>
            <a:r>
              <a:rPr lang="es-MX" sz="800" b="1" kern="1200" dirty="0" smtClean="0">
                <a:solidFill>
                  <a:schemeClr val="tx1"/>
                </a:solidFill>
                <a:latin typeface="+mn-lt"/>
                <a:ea typeface="+mn-ea"/>
                <a:cs typeface="+mn-cs"/>
              </a:rPr>
              <a:t>cuáles debieran ser las variables críticas del servicio al cliente</a:t>
            </a:r>
            <a:r>
              <a:rPr lang="es-MX" sz="800" kern="1200" dirty="0" smtClean="0">
                <a:solidFill>
                  <a:schemeClr val="tx1"/>
                </a:solidFill>
                <a:latin typeface="+mn-lt"/>
                <a:ea typeface="+mn-ea"/>
                <a:cs typeface="+mn-cs"/>
              </a:rPr>
              <a:t>, para que él pueda evaluar el resultado del plan de capacitación a sus empleados.</a:t>
            </a:r>
          </a:p>
          <a:p>
            <a:r>
              <a:rPr lang="es-MX" sz="800" b="1" kern="1200" dirty="0" smtClean="0">
                <a:solidFill>
                  <a:schemeClr val="tx1"/>
                </a:solidFill>
                <a:latin typeface="+mn-lt"/>
                <a:ea typeface="+mn-ea"/>
                <a:cs typeface="+mn-cs"/>
              </a:rPr>
              <a:t>Cada equipo estará trabajando en la definición de parámetros distintos, por lo que usted debe acercarse a cada uno de ellos y entregarles apoyo específico, para una mejor comprensión del ejercicio.</a:t>
            </a:r>
            <a:endParaRPr lang="es-MX" sz="800" kern="1200" dirty="0" smtClean="0">
              <a:solidFill>
                <a:schemeClr val="tx1"/>
              </a:solidFill>
              <a:latin typeface="+mn-lt"/>
              <a:ea typeface="+mn-ea"/>
              <a:cs typeface="+mn-cs"/>
            </a:endParaRPr>
          </a:p>
          <a:p>
            <a:pPr lvl="0"/>
            <a:r>
              <a:rPr lang="es-MX" sz="900" dirty="0" smtClean="0"/>
              <a:t>Entregue a cada equipo un par de plumones y una hoja de papel rotafolio. </a:t>
            </a:r>
            <a:r>
              <a:rPr lang="es-MX" sz="800" kern="1200" dirty="0" smtClean="0">
                <a:solidFill>
                  <a:schemeClr val="tx1"/>
                </a:solidFill>
                <a:latin typeface="+mn-lt"/>
                <a:ea typeface="+mn-ea"/>
                <a:cs typeface="+mn-cs"/>
              </a:rPr>
              <a:t>Una vez que los equipos hayan completado sus respectivos formularios, solicíteles que traspasen la información a una hoja de rotafolio.</a:t>
            </a:r>
          </a:p>
          <a:p>
            <a:r>
              <a:rPr lang="es-MX" sz="800" kern="1200" dirty="0" smtClean="0">
                <a:solidFill>
                  <a:schemeClr val="tx1"/>
                </a:solidFill>
                <a:latin typeface="+mn-lt"/>
                <a:ea typeface="+mn-ea"/>
                <a:cs typeface="+mn-cs"/>
              </a:rPr>
              <a:t>Otorgue </a:t>
            </a:r>
            <a:r>
              <a:rPr lang="es-MX" sz="800" b="1" kern="1200" dirty="0" smtClean="0">
                <a:solidFill>
                  <a:schemeClr val="tx1"/>
                </a:solidFill>
                <a:latin typeface="+mn-lt"/>
                <a:ea typeface="+mn-ea"/>
                <a:cs typeface="+mn-cs"/>
              </a:rPr>
              <a:t>20 minutos</a:t>
            </a:r>
            <a:r>
              <a:rPr lang="es-MX" sz="800" kern="1200" dirty="0" smtClean="0">
                <a:solidFill>
                  <a:schemeClr val="tx1"/>
                </a:solidFill>
                <a:latin typeface="+mn-lt"/>
                <a:ea typeface="+mn-ea"/>
                <a:cs typeface="+mn-cs"/>
              </a:rPr>
              <a:t> para completar esta parte del ejercicio.</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58</a:t>
            </a:fld>
            <a:endParaRPr lang="es-MX"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Un representante por equipo deberá exponer el trabajo grupal que hicieron. El conjunto de exposiciones dará cuenta de los distintos parámetros de calidad de servicio que el restaurante “Do Carlos” utilizará para evaluar el  plan de capacitación.</a:t>
            </a:r>
          </a:p>
          <a:p>
            <a:r>
              <a:rPr lang="es-MX" sz="800" kern="1200" dirty="0" smtClean="0">
                <a:solidFill>
                  <a:schemeClr val="tx1"/>
                </a:solidFill>
                <a:latin typeface="+mn-lt"/>
                <a:ea typeface="+mn-ea"/>
                <a:cs typeface="+mn-cs"/>
              </a:rPr>
              <a:t>Solicite a los participantes que comenten el vínculo entre un plan de capacitación, los parámetros de servicio al cliente y el proceso de evaluación de resultados de la solución escogida.</a:t>
            </a: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59</a:t>
            </a:fld>
            <a:endParaRPr lang="es-MX"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Refuerce la idea del riesgo que se corre al no evaluar los resultados de una solución cualquiera. Hágales ver, por ejemplo, que uno de los riesgos más comunes es que las siguientes decisiones que se tomen pueden ser erróneas. Además se desaprovecha una oportunidad de mejora, dado que el proceso de evaluación nos permite corregir los errores en equipo y aprender de la experiencia. Así, estaremos acercando permanentemente la situación resultante con la situación deseada.</a:t>
            </a:r>
            <a:endParaRPr lang="es-MX" sz="9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60</a:t>
            </a:fld>
            <a:endParaRPr lang="es-MX"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a:t>
            </a:fld>
            <a:endParaRPr lang="es-MX"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61</a:t>
            </a:fld>
            <a:endParaRPr lang="es-MX"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62</a:t>
            </a:fld>
            <a:endParaRPr lang="es-MX"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Para ello, los participantes se autoevaluarán determinando a qué tipología corresponden. Luego, en grupo, se discutirá como perciben esa información y los aportes y dificultades que los diversos estilos generan en la resolución de problemas o toma de decisiones.</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63</a:t>
            </a:fld>
            <a:endParaRPr lang="es-MX"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64</a:t>
            </a:fld>
            <a:endParaRPr lang="es-MX"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65</a:t>
            </a:fld>
            <a:endParaRPr lang="es-MX"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Basándose en los antecedentes para el profesor, converse con los participantes respecto de </a:t>
            </a:r>
            <a:r>
              <a:rPr lang="es-MX" sz="800" b="1" kern="1200" dirty="0" smtClean="0">
                <a:solidFill>
                  <a:schemeClr val="tx1"/>
                </a:solidFill>
                <a:latin typeface="+mn-lt"/>
                <a:ea typeface="+mn-ea"/>
                <a:cs typeface="+mn-cs"/>
              </a:rPr>
              <a:t>la existencia de características de personalidad que determina la manera cómo nos relacionamos y resolvemos nuestros problemas.</a:t>
            </a:r>
            <a:r>
              <a:rPr lang="es-MX" sz="800" kern="1200" dirty="0" smtClean="0">
                <a:solidFill>
                  <a:schemeClr val="tx1"/>
                </a:solidFill>
                <a:latin typeface="+mn-lt"/>
                <a:ea typeface="+mn-ea"/>
                <a:cs typeface="+mn-cs"/>
              </a:rPr>
              <a:t> Hágales ver que si bien la diversidad es, en ocasiones, fuente de conflictos, también lo es de creatividad. Subraye la no existencia de tipos mejores o peores, sino simplemente distintos. También aclare que ninguna persona se inscribe en una tipología de personalidad, con todas sus características, sino que actuamos más cerca de una tipología que de otra, es una cuestión de tendencia.</a:t>
            </a:r>
          </a:p>
          <a:p>
            <a:r>
              <a:rPr lang="es-MX" sz="800" kern="1200" dirty="0" smtClean="0">
                <a:solidFill>
                  <a:schemeClr val="tx1"/>
                </a:solidFill>
                <a:latin typeface="+mn-lt"/>
                <a:ea typeface="+mn-ea"/>
                <a:cs typeface="+mn-cs"/>
              </a:rPr>
              <a:t>Es muy importante que los participantes respeten el silencio durante el llenado del cuestionario ya que se trata de un ejercicio que exige mucha concentración.</a:t>
            </a:r>
          </a:p>
          <a:p>
            <a:r>
              <a:rPr lang="es-MX" sz="800" kern="1200" dirty="0" smtClean="0">
                <a:solidFill>
                  <a:schemeClr val="tx1"/>
                </a:solidFill>
                <a:latin typeface="+mn-lt"/>
                <a:ea typeface="+mn-ea"/>
                <a:cs typeface="+mn-cs"/>
              </a:rPr>
              <a:t>Entregue a cada participante una hoja con el </a:t>
            </a:r>
            <a:r>
              <a:rPr lang="es-MX" sz="800" b="1" kern="1200" dirty="0" smtClean="0">
                <a:solidFill>
                  <a:schemeClr val="tx1"/>
                </a:solidFill>
                <a:latin typeface="+mn-lt"/>
                <a:ea typeface="+mn-ea"/>
                <a:cs typeface="+mn-cs"/>
              </a:rPr>
              <a:t>cuestionario de estilo personal</a:t>
            </a:r>
            <a:r>
              <a:rPr lang="es-MX" sz="800" kern="1200" dirty="0" smtClean="0">
                <a:solidFill>
                  <a:schemeClr val="tx1"/>
                </a:solidFill>
                <a:latin typeface="+mn-lt"/>
                <a:ea typeface="+mn-ea"/>
                <a:cs typeface="+mn-cs"/>
              </a:rPr>
              <a:t>. Mencióneles que harán un trabajo de reflexión individual y de autoconocimiento que les puede servir para toda la vida. Solicíteles que primero sólo respondan el cuestionario, luego explíqueles la forma de llegar a un puntaje de tendencias. Otórgueles </a:t>
            </a:r>
            <a:r>
              <a:rPr lang="es-MX" sz="800" b="1" kern="1200" dirty="0" smtClean="0">
                <a:solidFill>
                  <a:schemeClr val="tx1"/>
                </a:solidFill>
                <a:latin typeface="+mn-lt"/>
                <a:ea typeface="+mn-ea"/>
                <a:cs typeface="+mn-cs"/>
              </a:rPr>
              <a:t>20 minutos</a:t>
            </a:r>
            <a:r>
              <a:rPr lang="es-MX" sz="800" kern="1200" dirty="0" smtClean="0">
                <a:solidFill>
                  <a:schemeClr val="tx1"/>
                </a:solidFill>
                <a:latin typeface="+mn-lt"/>
                <a:ea typeface="+mn-ea"/>
                <a:cs typeface="+mn-cs"/>
              </a:rPr>
              <a:t> para completar esta tarea.</a:t>
            </a:r>
          </a:p>
          <a:p>
            <a:pPr lvl="0"/>
            <a:r>
              <a:rPr lang="es-MX" sz="800" kern="1200" dirty="0" smtClean="0">
                <a:solidFill>
                  <a:schemeClr val="tx1"/>
                </a:solidFill>
                <a:latin typeface="+mn-lt"/>
                <a:ea typeface="+mn-ea"/>
                <a:cs typeface="+mn-cs"/>
              </a:rPr>
              <a:t>Finalizada la primera parte, dígales que para obtener un resultado sobre sus propias tipologías, se apoyen en el ejemplo que tiene en el formulario. Primero deben </a:t>
            </a:r>
            <a:r>
              <a:rPr lang="es-MX" sz="800" b="1" kern="1200" dirty="0" smtClean="0">
                <a:solidFill>
                  <a:schemeClr val="tx1"/>
                </a:solidFill>
                <a:latin typeface="+mn-lt"/>
                <a:ea typeface="+mn-ea"/>
                <a:cs typeface="+mn-cs"/>
              </a:rPr>
              <a:t>trasladar las respuestas del cuestionario a la tabla de puntuación</a:t>
            </a:r>
            <a:r>
              <a:rPr lang="es-MX" sz="800" kern="1200" dirty="0" smtClean="0">
                <a:solidFill>
                  <a:schemeClr val="tx1"/>
                </a:solidFill>
                <a:latin typeface="+mn-lt"/>
                <a:ea typeface="+mn-ea"/>
                <a:cs typeface="+mn-cs"/>
              </a:rPr>
              <a:t>. Luego deben sumar las cruces “A” o “B”, por columna. En seguida señalar el rasgo dominante, según donde se ubicó el puntaje más alto (“A” o “B”).</a:t>
            </a:r>
          </a:p>
          <a:p>
            <a:r>
              <a:rPr lang="es-MX" sz="800" kern="1200" dirty="0" smtClean="0">
                <a:solidFill>
                  <a:schemeClr val="tx1"/>
                </a:solidFill>
                <a:latin typeface="+mn-lt"/>
                <a:ea typeface="+mn-ea"/>
                <a:cs typeface="+mn-cs"/>
              </a:rPr>
              <a:t>Solicite que un participante, o uno por tipología (son 8), lea en voz alta las características de cada tendencia de personalidad.</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66</a:t>
            </a:fld>
            <a:endParaRPr lang="es-MX"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just" defTabSz="914400" rtl="0" eaLnBrk="1" fontAlgn="auto" latinLnBrk="0" hangingPunct="1">
              <a:lnSpc>
                <a:spcPct val="100000"/>
              </a:lnSpc>
              <a:spcBef>
                <a:spcPts val="0"/>
              </a:spcBef>
              <a:spcAft>
                <a:spcPts val="0"/>
              </a:spcAft>
              <a:buClrTx/>
              <a:buSzTx/>
              <a:buFont typeface="Arial" pitchFamily="34" charset="0"/>
              <a:buChar char="•"/>
              <a:tabLst/>
              <a:defRPr/>
            </a:pPr>
            <a:r>
              <a:rPr lang="es-MX" sz="800" kern="1200" dirty="0" smtClean="0">
                <a:solidFill>
                  <a:schemeClr val="tx1"/>
                </a:solidFill>
                <a:latin typeface="+mn-lt"/>
                <a:ea typeface="+mn-ea"/>
                <a:cs typeface="+mn-cs"/>
              </a:rPr>
              <a:t>En sesión plenaria las distintas tipologías, que tanto se sienten representados por alguna de ellas y en qué medida las reconocen en personas de su entorno (profesores, jefes, amigos, familiares). Recuerde mencionar que el cuestionario es un indicador de tendencias de personalidad y que no hay tipos “puros”.</a:t>
            </a:r>
          </a:p>
          <a:p>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67</a:t>
            </a:fld>
            <a:endParaRPr lang="es-MX"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Para concluir, remarque la importancia de la diversidad de aportes y personalidades para la resolución de problemas. Puede señalarle a los participantes, a modo de ejemplo, que si son del tipo </a:t>
            </a:r>
            <a:r>
              <a:rPr lang="es-MX" sz="800" b="1" kern="1200" dirty="0" smtClean="0">
                <a:solidFill>
                  <a:schemeClr val="tx1"/>
                </a:solidFill>
                <a:latin typeface="+mn-lt"/>
                <a:ea typeface="+mn-ea"/>
                <a:cs typeface="+mn-cs"/>
              </a:rPr>
              <a:t>“planificado”</a:t>
            </a:r>
            <a:r>
              <a:rPr lang="es-MX" sz="800" kern="1200" dirty="0" smtClean="0">
                <a:solidFill>
                  <a:schemeClr val="tx1"/>
                </a:solidFill>
                <a:latin typeface="+mn-lt"/>
                <a:ea typeface="+mn-ea"/>
                <a:cs typeface="+mn-cs"/>
              </a:rPr>
              <a:t> y están organizando un proyecto, tendrán dificultad para trabajar con el </a:t>
            </a:r>
            <a:r>
              <a:rPr lang="es-MX" sz="800" b="1" kern="1200" dirty="0" smtClean="0">
                <a:solidFill>
                  <a:schemeClr val="tx1"/>
                </a:solidFill>
                <a:latin typeface="+mn-lt"/>
                <a:ea typeface="+mn-ea"/>
                <a:cs typeface="+mn-cs"/>
              </a:rPr>
              <a:t>“malabarista”</a:t>
            </a:r>
            <a:r>
              <a:rPr lang="es-MX" sz="800" kern="1200" dirty="0" smtClean="0">
                <a:solidFill>
                  <a:schemeClr val="tx1"/>
                </a:solidFill>
                <a:latin typeface="+mn-lt"/>
                <a:ea typeface="+mn-ea"/>
                <a:cs typeface="+mn-cs"/>
              </a:rPr>
              <a:t> que suele llegar tarde y es desordenado. También si son </a:t>
            </a:r>
            <a:r>
              <a:rPr lang="es-MX" sz="800" b="1" kern="1200" dirty="0" smtClean="0">
                <a:solidFill>
                  <a:schemeClr val="tx1"/>
                </a:solidFill>
                <a:latin typeface="+mn-lt"/>
                <a:ea typeface="+mn-ea"/>
                <a:cs typeface="+mn-cs"/>
              </a:rPr>
              <a:t>“solidarios”</a:t>
            </a:r>
            <a:r>
              <a:rPr lang="es-MX" sz="800" kern="1200" dirty="0" smtClean="0">
                <a:solidFill>
                  <a:schemeClr val="tx1"/>
                </a:solidFill>
                <a:latin typeface="+mn-lt"/>
                <a:ea typeface="+mn-ea"/>
                <a:cs typeface="+mn-cs"/>
              </a:rPr>
              <a:t> les será más difícil congeniar con los </a:t>
            </a:r>
            <a:r>
              <a:rPr lang="es-MX" sz="800" b="1" kern="1200" dirty="0" smtClean="0">
                <a:solidFill>
                  <a:schemeClr val="tx1"/>
                </a:solidFill>
                <a:latin typeface="+mn-lt"/>
                <a:ea typeface="+mn-ea"/>
                <a:cs typeface="+mn-cs"/>
              </a:rPr>
              <a:t>“individualistas”</a:t>
            </a:r>
            <a:r>
              <a:rPr lang="es-MX" sz="800" kern="1200" dirty="0" smtClean="0">
                <a:solidFill>
                  <a:schemeClr val="tx1"/>
                </a:solidFill>
                <a:latin typeface="+mn-lt"/>
                <a:ea typeface="+mn-ea"/>
                <a:cs typeface="+mn-cs"/>
              </a:rPr>
              <a:t> que tienden a centrarse en su propio análisis sin preocuparse por los otros integrantes del equipo.</a:t>
            </a:r>
          </a:p>
          <a:p>
            <a:r>
              <a:rPr lang="es-MX" sz="800" kern="1200" dirty="0" smtClean="0">
                <a:solidFill>
                  <a:schemeClr val="tx1"/>
                </a:solidFill>
                <a:latin typeface="+mn-lt"/>
                <a:ea typeface="+mn-ea"/>
                <a:cs typeface="+mn-cs"/>
              </a:rPr>
              <a:t>El ejemplo busca mostrar por qué a algunas personas les resulta más fácil o más difícil relacionarse con otras en los ambientes laborales. Al entender que todos enfrentamos los problemas desde distintas perspectivas, será más fácil que hagamos esfuerzos por armonizar los aportes de todos, reconociendo que cada perspectiva es válida para encontrar una buena solución.</a:t>
            </a:r>
          </a:p>
          <a:p>
            <a:r>
              <a:rPr lang="es-MX" sz="800" kern="1200" dirty="0" smtClean="0">
                <a:solidFill>
                  <a:schemeClr val="tx1"/>
                </a:solidFill>
                <a:latin typeface="+mn-lt"/>
                <a:ea typeface="+mn-ea"/>
                <a:cs typeface="+mn-cs"/>
              </a:rPr>
              <a:t>Por último, señale que en determinadas situaciones, algunos enfoques son más efectivos que otros. Sin embargo, siempre es posible organizar equipos complementarios para aumentar la probabilidad de éxito en las metas propuestas.</a:t>
            </a:r>
            <a:endParaRPr lang="es-MX" sz="9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68</a:t>
            </a:fld>
            <a:endParaRPr lang="es-MX"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69</a:t>
            </a:fld>
            <a:endParaRPr lang="es-MX"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70</a:t>
            </a:fld>
            <a:endParaRPr lang="es-MX"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a:t>
            </a:fld>
            <a:endParaRPr lang="es-MX"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Se propone, para lograrlo, </a:t>
            </a:r>
            <a:r>
              <a:rPr lang="es-MX" sz="800" b="1" kern="1200" dirty="0" smtClean="0">
                <a:solidFill>
                  <a:schemeClr val="tx1"/>
                </a:solidFill>
                <a:latin typeface="+mn-lt"/>
                <a:ea typeface="+mn-ea"/>
                <a:cs typeface="+mn-cs"/>
              </a:rPr>
              <a:t>una representación teatral</a:t>
            </a:r>
            <a:r>
              <a:rPr lang="es-MX" sz="800" kern="1200" dirty="0" smtClean="0">
                <a:solidFill>
                  <a:schemeClr val="tx1"/>
                </a:solidFill>
                <a:latin typeface="+mn-lt"/>
                <a:ea typeface="+mn-ea"/>
                <a:cs typeface="+mn-cs"/>
              </a:rPr>
              <a:t> en que diferentes personajes caricaturizarán aspectos funcionales a los objetivos mencionados. Los actores recibirán diálogos básicos que podrán enriquecer con creatividad teatral.</a:t>
            </a:r>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71</a:t>
            </a:fld>
            <a:endParaRPr lang="es-MX"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72</a:t>
            </a:fld>
            <a:endParaRPr lang="es-MX"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73</a:t>
            </a:fld>
            <a:endParaRPr lang="es-MX"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800" kern="1200" dirty="0" smtClean="0">
              <a:solidFill>
                <a:schemeClr val="tx1"/>
              </a:solidFill>
              <a:latin typeface="+mn-lt"/>
              <a:ea typeface="+mn-ea"/>
              <a:cs typeface="+mn-cs"/>
            </a:endParaRPr>
          </a:p>
          <a:p>
            <a:r>
              <a:rPr lang="es-MX" sz="800" kern="1200" dirty="0" smtClean="0">
                <a:solidFill>
                  <a:schemeClr val="tx1"/>
                </a:solidFill>
                <a:latin typeface="+mn-lt"/>
                <a:ea typeface="+mn-ea"/>
                <a:cs typeface="+mn-cs"/>
              </a:rPr>
              <a:t>También se puede tomar la opción de representar la obra con una sola compañía. En ese caso será necesario que la prepararán antes de la sesión, para que el resto del grupo no permanezca inactivo.</a:t>
            </a:r>
          </a:p>
          <a:p>
            <a:pPr lvl="0"/>
            <a:r>
              <a:rPr lang="es-MX" sz="900" dirty="0" smtClean="0"/>
              <a:t>Introduzca la actividad señalando el </a:t>
            </a:r>
            <a:r>
              <a:rPr lang="es-MX" sz="900" b="1" dirty="0" smtClean="0"/>
              <a:t>papel que juegan los conflictos</a:t>
            </a:r>
            <a:r>
              <a:rPr lang="es-MX" sz="900" dirty="0" smtClean="0"/>
              <a:t> como impulsores del cambio y generadores de soluciones positivas, en la medida que son manejados adecuadamente. Ejemplifique la </a:t>
            </a:r>
            <a:r>
              <a:rPr lang="es-MX" sz="900" b="1" dirty="0" smtClean="0"/>
              <a:t>diferencia entre problemas interpersonales y conflictos interpersonales</a:t>
            </a:r>
            <a:r>
              <a:rPr lang="es-MX" sz="900" dirty="0" smtClean="0"/>
              <a:t>. Destaque la necesidad de reconocer la existencia de conflictos, como punto de partida para poder resolverlos. Refiérase, brevemente, a la importancia de aportar opiniones propias y valorar la opinión de los otros, al interior del conflicto. </a:t>
            </a:r>
            <a:r>
              <a:rPr lang="es-MX" sz="800" kern="1200" dirty="0" smtClean="0">
                <a:solidFill>
                  <a:schemeClr val="tx1"/>
                </a:solidFill>
                <a:latin typeface="+mn-lt"/>
                <a:ea typeface="+mn-ea"/>
                <a:cs typeface="+mn-cs"/>
              </a:rPr>
              <a:t>Informe a todo el grupo que </a:t>
            </a:r>
            <a:r>
              <a:rPr lang="es-MX" sz="800" b="1" kern="1200" dirty="0" smtClean="0">
                <a:solidFill>
                  <a:schemeClr val="tx1"/>
                </a:solidFill>
                <a:latin typeface="+mn-lt"/>
                <a:ea typeface="+mn-ea"/>
                <a:cs typeface="+mn-cs"/>
              </a:rPr>
              <a:t>se convertirán en actores de compañías de teatro</a:t>
            </a:r>
            <a:r>
              <a:rPr lang="es-MX" sz="800" kern="1200" dirty="0" smtClean="0">
                <a:solidFill>
                  <a:schemeClr val="tx1"/>
                </a:solidFill>
                <a:latin typeface="+mn-lt"/>
                <a:ea typeface="+mn-ea"/>
                <a:cs typeface="+mn-cs"/>
              </a:rPr>
              <a:t>. La obra se desarrollará en cinco actos, en una zapatería. Los personajes son los dependientes de la tienda, que serán interpretados en cada acto por las distintas compañías. Así, todos los participantes tendrán la oportunidad de desempeñar algún rol. El argumento se desarrolla en torno a un conflicto entre una de las vendedoras y un compañero de trabajo, que tiene una actitud acosadora, en opinión de la afectada.</a:t>
            </a:r>
          </a:p>
          <a:p>
            <a:pPr lvl="0"/>
            <a:r>
              <a:rPr lang="es-MX" sz="800" kern="1200" dirty="0" smtClean="0">
                <a:solidFill>
                  <a:schemeClr val="tx1"/>
                </a:solidFill>
                <a:latin typeface="+mn-lt"/>
                <a:ea typeface="+mn-ea"/>
                <a:cs typeface="+mn-cs"/>
              </a:rPr>
              <a:t>Solicite un </a:t>
            </a:r>
            <a:r>
              <a:rPr lang="es-MX" sz="800" b="1" kern="1200" dirty="0" smtClean="0">
                <a:solidFill>
                  <a:schemeClr val="tx1"/>
                </a:solidFill>
                <a:latin typeface="+mn-lt"/>
                <a:ea typeface="+mn-ea"/>
                <a:cs typeface="+mn-cs"/>
              </a:rPr>
              <a:t>narrador voluntario</a:t>
            </a:r>
            <a:r>
              <a:rPr lang="es-MX" sz="800" kern="1200" dirty="0" smtClean="0">
                <a:solidFill>
                  <a:schemeClr val="tx1"/>
                </a:solidFill>
                <a:latin typeface="+mn-lt"/>
                <a:ea typeface="+mn-ea"/>
                <a:cs typeface="+mn-cs"/>
              </a:rPr>
              <a:t> y pida al resto del grupo que se divida en </a:t>
            </a:r>
            <a:r>
              <a:rPr lang="es-MX" sz="800" b="1" kern="1200" dirty="0" smtClean="0">
                <a:solidFill>
                  <a:schemeClr val="tx1"/>
                </a:solidFill>
                <a:latin typeface="+mn-lt"/>
                <a:ea typeface="+mn-ea"/>
                <a:cs typeface="+mn-cs"/>
              </a:rPr>
              <a:t>cinco equipos</a:t>
            </a:r>
            <a:r>
              <a:rPr lang="es-MX" sz="800" kern="1200" dirty="0" smtClean="0">
                <a:solidFill>
                  <a:schemeClr val="tx1"/>
                </a:solidFill>
                <a:latin typeface="+mn-lt"/>
                <a:ea typeface="+mn-ea"/>
                <a:cs typeface="+mn-cs"/>
              </a:rPr>
              <a:t>. Al narrador entréguele:</a:t>
            </a:r>
          </a:p>
          <a:p>
            <a:pPr lvl="1"/>
            <a:r>
              <a:rPr lang="es-MX" sz="800" kern="1200" dirty="0" smtClean="0">
                <a:solidFill>
                  <a:schemeClr val="tx1"/>
                </a:solidFill>
                <a:latin typeface="+mn-lt"/>
                <a:ea typeface="+mn-ea"/>
                <a:cs typeface="+mn-cs"/>
              </a:rPr>
              <a:t>Un ejemplar de cada guión.</a:t>
            </a:r>
          </a:p>
          <a:p>
            <a:pPr lvl="1"/>
            <a:r>
              <a:rPr lang="es-MX" sz="800" kern="1200" dirty="0" smtClean="0">
                <a:solidFill>
                  <a:schemeClr val="tx1"/>
                </a:solidFill>
                <a:latin typeface="+mn-lt"/>
                <a:ea typeface="+mn-ea"/>
                <a:cs typeface="+mn-cs"/>
              </a:rPr>
              <a:t>Las instrucciones para las compañías de teatro y el narrador.</a:t>
            </a:r>
          </a:p>
          <a:p>
            <a:pPr lvl="0"/>
            <a:r>
              <a:rPr lang="es-MX" sz="800" kern="1200" dirty="0" smtClean="0">
                <a:solidFill>
                  <a:schemeClr val="tx1"/>
                </a:solidFill>
                <a:latin typeface="+mn-lt"/>
                <a:ea typeface="+mn-ea"/>
                <a:cs typeface="+mn-cs"/>
              </a:rPr>
              <a:t>Cada grupo debe </a:t>
            </a:r>
            <a:r>
              <a:rPr lang="es-MX" sz="800" b="1" kern="1200" dirty="0" smtClean="0">
                <a:solidFill>
                  <a:schemeClr val="tx1"/>
                </a:solidFill>
                <a:latin typeface="+mn-lt"/>
                <a:ea typeface="+mn-ea"/>
                <a:cs typeface="+mn-cs"/>
              </a:rPr>
              <a:t>bautizar a su compañía y elegir un director</a:t>
            </a:r>
            <a:r>
              <a:rPr lang="es-MX" sz="800" kern="1200" dirty="0" smtClean="0">
                <a:solidFill>
                  <a:schemeClr val="tx1"/>
                </a:solidFill>
                <a:latin typeface="+mn-lt"/>
                <a:ea typeface="+mn-ea"/>
                <a:cs typeface="+mn-cs"/>
              </a:rPr>
              <a:t>. A él entréguele:</a:t>
            </a:r>
          </a:p>
          <a:p>
            <a:pPr lvl="1"/>
            <a:r>
              <a:rPr lang="es-MX" sz="800" kern="1200" dirty="0" smtClean="0">
                <a:solidFill>
                  <a:schemeClr val="tx1"/>
                </a:solidFill>
                <a:latin typeface="+mn-lt"/>
                <a:ea typeface="+mn-ea"/>
                <a:cs typeface="+mn-cs"/>
              </a:rPr>
              <a:t>El texto de la obra que le corresponde (un guión por grupo con sus respectivas copias)</a:t>
            </a:r>
          </a:p>
          <a:p>
            <a:pPr lvl="1"/>
            <a:r>
              <a:rPr lang="es-MX" sz="800" kern="1200" dirty="0" smtClean="0">
                <a:solidFill>
                  <a:schemeClr val="tx1"/>
                </a:solidFill>
                <a:latin typeface="+mn-lt"/>
                <a:ea typeface="+mn-ea"/>
                <a:cs typeface="+mn-cs"/>
              </a:rPr>
              <a:t>Las instrucciones para las compañías de teatro y el narrador.</a:t>
            </a:r>
          </a:p>
          <a:p>
            <a:pPr lvl="1"/>
            <a:r>
              <a:rPr lang="es-MX" sz="800" kern="1200" dirty="0" smtClean="0">
                <a:solidFill>
                  <a:schemeClr val="tx1"/>
                </a:solidFill>
                <a:latin typeface="+mn-lt"/>
                <a:ea typeface="+mn-ea"/>
                <a:cs typeface="+mn-cs"/>
              </a:rPr>
              <a:t>Cinco gafetes.</a:t>
            </a:r>
          </a:p>
          <a:p>
            <a:pPr lvl="1"/>
            <a:r>
              <a:rPr lang="es-MX" sz="800" kern="1200" dirty="0" smtClean="0">
                <a:solidFill>
                  <a:schemeClr val="tx1"/>
                </a:solidFill>
                <a:latin typeface="+mn-lt"/>
                <a:ea typeface="+mn-ea"/>
                <a:cs typeface="+mn-cs"/>
              </a:rPr>
              <a:t>Medio pliego de papel rotafolio y plumón.</a:t>
            </a:r>
          </a:p>
          <a:p>
            <a:pPr lvl="0"/>
            <a:r>
              <a:rPr lang="es-MX" sz="800" kern="1200" dirty="0" smtClean="0">
                <a:solidFill>
                  <a:schemeClr val="tx1"/>
                </a:solidFill>
                <a:latin typeface="+mn-lt"/>
                <a:ea typeface="+mn-ea"/>
                <a:cs typeface="+mn-cs"/>
              </a:rPr>
              <a:t>Informe a los quipos que </a:t>
            </a:r>
            <a:r>
              <a:rPr lang="es-MX" sz="800" b="1" kern="1200" dirty="0" smtClean="0">
                <a:solidFill>
                  <a:schemeClr val="tx1"/>
                </a:solidFill>
                <a:latin typeface="+mn-lt"/>
                <a:ea typeface="+mn-ea"/>
                <a:cs typeface="+mn-cs"/>
              </a:rPr>
              <a:t>cada compañía debe representar el guión recibido</a:t>
            </a:r>
            <a:r>
              <a:rPr lang="es-MX" sz="800" kern="1200" dirty="0" smtClean="0">
                <a:solidFill>
                  <a:schemeClr val="tx1"/>
                </a:solidFill>
                <a:latin typeface="+mn-lt"/>
                <a:ea typeface="+mn-ea"/>
                <a:cs typeface="+mn-cs"/>
              </a:rPr>
              <a:t>, respetando las indicaciones que se entregan. La modalidad de representación será de </a:t>
            </a:r>
            <a:r>
              <a:rPr lang="es-MX" sz="800" b="1" kern="1200" dirty="0" smtClean="0">
                <a:solidFill>
                  <a:schemeClr val="tx1"/>
                </a:solidFill>
                <a:latin typeface="+mn-lt"/>
                <a:ea typeface="+mn-ea"/>
                <a:cs typeface="+mn-cs"/>
              </a:rPr>
              <a:t>libre creatividad</a:t>
            </a:r>
            <a:r>
              <a:rPr lang="es-MX" sz="800" kern="1200" dirty="0" smtClean="0">
                <a:solidFill>
                  <a:schemeClr val="tx1"/>
                </a:solidFill>
                <a:latin typeface="+mn-lt"/>
                <a:ea typeface="+mn-ea"/>
                <a:cs typeface="+mn-cs"/>
              </a:rPr>
              <a:t> de cada compañía. Los diálogos y los personajes están definidos, pero pueden ser enriquecidos. El tiempo de preparación es de </a:t>
            </a:r>
            <a:r>
              <a:rPr lang="es-MX" sz="800" b="1" kern="1200" dirty="0" smtClean="0">
                <a:solidFill>
                  <a:schemeClr val="tx1"/>
                </a:solidFill>
                <a:latin typeface="+mn-lt"/>
                <a:ea typeface="+mn-ea"/>
                <a:cs typeface="+mn-cs"/>
              </a:rPr>
              <a:t>15 minutos</a:t>
            </a:r>
            <a:r>
              <a:rPr lang="es-MX" sz="800" kern="1200" dirty="0" smtClean="0">
                <a:solidFill>
                  <a:schemeClr val="tx1"/>
                </a:solidFill>
                <a:latin typeface="+mn-lt"/>
                <a:ea typeface="+mn-ea"/>
                <a:cs typeface="+mn-cs"/>
              </a:rPr>
              <a:t>.</a:t>
            </a:r>
          </a:p>
          <a:p>
            <a:pPr lvl="0"/>
            <a:r>
              <a:rPr lang="es-MX" sz="800" kern="1200" dirty="0" smtClean="0">
                <a:solidFill>
                  <a:schemeClr val="tx1"/>
                </a:solidFill>
                <a:latin typeface="+mn-lt"/>
                <a:ea typeface="+mn-ea"/>
                <a:cs typeface="+mn-cs"/>
              </a:rPr>
              <a:t>Cada equipo trabaja su presentación dirigido por su director. En el papel rotafolio escribe el </a:t>
            </a:r>
            <a:r>
              <a:rPr lang="es-MX" sz="800" b="1" kern="1200" dirty="0" smtClean="0">
                <a:solidFill>
                  <a:schemeClr val="tx1"/>
                </a:solidFill>
                <a:latin typeface="+mn-lt"/>
                <a:ea typeface="+mn-ea"/>
                <a:cs typeface="+mn-cs"/>
              </a:rPr>
              <a:t>nombre de la compañía</a:t>
            </a:r>
            <a:r>
              <a:rPr lang="es-MX" sz="800" kern="1200" dirty="0" smtClean="0">
                <a:solidFill>
                  <a:schemeClr val="tx1"/>
                </a:solidFill>
                <a:latin typeface="+mn-lt"/>
                <a:ea typeface="+mn-ea"/>
                <a:cs typeface="+mn-cs"/>
              </a:rPr>
              <a:t> y la </a:t>
            </a:r>
            <a:r>
              <a:rPr lang="es-MX" sz="800" b="1" kern="1200" dirty="0" smtClean="0">
                <a:solidFill>
                  <a:schemeClr val="tx1"/>
                </a:solidFill>
                <a:latin typeface="+mn-lt"/>
                <a:ea typeface="+mn-ea"/>
                <a:cs typeface="+mn-cs"/>
              </a:rPr>
              <a:t>síntesis del acto que representarán</a:t>
            </a:r>
            <a:r>
              <a:rPr lang="es-MX" sz="800" kern="1200" dirty="0" smtClean="0">
                <a:solidFill>
                  <a:schemeClr val="tx1"/>
                </a:solidFill>
                <a:latin typeface="+mn-lt"/>
                <a:ea typeface="+mn-ea"/>
                <a:cs typeface="+mn-cs"/>
              </a:rPr>
              <a:t>.</a:t>
            </a:r>
          </a:p>
          <a:p>
            <a:pPr lvl="0"/>
            <a:r>
              <a:rPr lang="es-MX" sz="800" kern="1200" dirty="0" smtClean="0">
                <a:solidFill>
                  <a:schemeClr val="tx1"/>
                </a:solidFill>
                <a:latin typeface="+mn-lt"/>
                <a:ea typeface="+mn-ea"/>
                <a:cs typeface="+mn-cs"/>
              </a:rPr>
              <a:t>Invite al narrador a iniciar la obra. Éste será el </a:t>
            </a:r>
            <a:r>
              <a:rPr lang="es-MX" sz="800" b="1" kern="1200" dirty="0" smtClean="0">
                <a:solidFill>
                  <a:schemeClr val="tx1"/>
                </a:solidFill>
                <a:latin typeface="+mn-lt"/>
                <a:ea typeface="+mn-ea"/>
                <a:cs typeface="+mn-cs"/>
              </a:rPr>
              <a:t>maestro de ceremonia</a:t>
            </a:r>
            <a:r>
              <a:rPr lang="es-MX" sz="800" kern="1200" dirty="0" smtClean="0">
                <a:solidFill>
                  <a:schemeClr val="tx1"/>
                </a:solidFill>
                <a:latin typeface="+mn-lt"/>
                <a:ea typeface="+mn-ea"/>
                <a:cs typeface="+mn-cs"/>
              </a:rPr>
              <a:t> y llamará en orden a cada compañía a presentar su acto.</a:t>
            </a: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74</a:t>
            </a:fld>
            <a:endParaRPr lang="es-MX"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Invite al grupo, en plenaria, a diferenciar las distintas etapas de la obra y estimule la reflexión de los participantes en torno a dichas etapas. </a:t>
            </a:r>
          </a:p>
          <a:p>
            <a:pPr lvl="0"/>
            <a:r>
              <a:rPr lang="es-MX" sz="800" kern="1200" dirty="0" smtClean="0">
                <a:solidFill>
                  <a:schemeClr val="tx1"/>
                </a:solidFill>
                <a:latin typeface="+mn-lt"/>
                <a:ea typeface="+mn-ea"/>
                <a:cs typeface="+mn-cs"/>
              </a:rPr>
              <a:t>El </a:t>
            </a:r>
            <a:r>
              <a:rPr lang="es-MX" sz="800" b="1" kern="1200" dirty="0" smtClean="0">
                <a:solidFill>
                  <a:schemeClr val="tx1"/>
                </a:solidFill>
                <a:latin typeface="+mn-lt"/>
                <a:ea typeface="+mn-ea"/>
                <a:cs typeface="+mn-cs"/>
              </a:rPr>
              <a:t>surgimiento del problema</a:t>
            </a:r>
            <a:r>
              <a:rPr lang="es-MX" sz="800" kern="1200" dirty="0" smtClean="0">
                <a:solidFill>
                  <a:schemeClr val="tx1"/>
                </a:solidFill>
                <a:latin typeface="+mn-lt"/>
                <a:ea typeface="+mn-ea"/>
                <a:cs typeface="+mn-cs"/>
              </a:rPr>
              <a:t> cuando Juan intentaba atraer la atención de Julia y ella se sintió algo amenazada. Puede preguntar: ¿Qué originó el problema?</a:t>
            </a:r>
          </a:p>
          <a:p>
            <a:pPr lvl="0"/>
            <a:r>
              <a:rPr lang="es-MX" sz="800" kern="1200" dirty="0" smtClean="0">
                <a:solidFill>
                  <a:schemeClr val="tx1"/>
                </a:solidFill>
                <a:latin typeface="+mn-lt"/>
                <a:ea typeface="+mn-ea"/>
                <a:cs typeface="+mn-cs"/>
              </a:rPr>
              <a:t>El </a:t>
            </a:r>
            <a:r>
              <a:rPr lang="es-MX" sz="800" b="1" kern="1200" dirty="0" smtClean="0">
                <a:solidFill>
                  <a:schemeClr val="tx1"/>
                </a:solidFill>
                <a:latin typeface="+mn-lt"/>
                <a:ea typeface="+mn-ea"/>
                <a:cs typeface="+mn-cs"/>
              </a:rPr>
              <a:t>surgimiento del conflicto</a:t>
            </a:r>
            <a:r>
              <a:rPr lang="es-MX" sz="800" kern="1200" dirty="0" smtClean="0">
                <a:solidFill>
                  <a:schemeClr val="tx1"/>
                </a:solidFill>
                <a:latin typeface="+mn-lt"/>
                <a:ea typeface="+mn-ea"/>
                <a:cs typeface="+mn-cs"/>
              </a:rPr>
              <a:t> cuando esta amenaza se concreta y Julia se siente molesta con Juan. Puede preguntar: ¿Por qué pasó de problema a conflicto?</a:t>
            </a:r>
          </a:p>
          <a:p>
            <a:pPr lvl="0"/>
            <a:r>
              <a:rPr lang="es-MX" sz="800" kern="1200" dirty="0" smtClean="0">
                <a:solidFill>
                  <a:schemeClr val="tx1"/>
                </a:solidFill>
                <a:latin typeface="+mn-lt"/>
                <a:ea typeface="+mn-ea"/>
                <a:cs typeface="+mn-cs"/>
              </a:rPr>
              <a:t>La </a:t>
            </a:r>
            <a:r>
              <a:rPr lang="es-MX" sz="800" b="1" kern="1200" dirty="0" smtClean="0">
                <a:solidFill>
                  <a:schemeClr val="tx1"/>
                </a:solidFill>
                <a:latin typeface="+mn-lt"/>
                <a:ea typeface="+mn-ea"/>
                <a:cs typeface="+mn-cs"/>
              </a:rPr>
              <a:t>evidencia de la carga emocional</a:t>
            </a:r>
            <a:r>
              <a:rPr lang="es-MX" sz="800" kern="1200" dirty="0" smtClean="0">
                <a:solidFill>
                  <a:schemeClr val="tx1"/>
                </a:solidFill>
                <a:latin typeface="+mn-lt"/>
                <a:ea typeface="+mn-ea"/>
                <a:cs typeface="+mn-cs"/>
              </a:rPr>
              <a:t> de Julia cuando el jefe malinterpreta injustamente su comportamiento. Puede preguntar: ¿En qué se nota que hay emociones que entorpecen el desempeño?</a:t>
            </a:r>
          </a:p>
          <a:p>
            <a:pPr lvl="0"/>
            <a:r>
              <a:rPr lang="es-MX" sz="800" kern="1200" dirty="0" smtClean="0">
                <a:solidFill>
                  <a:schemeClr val="tx1"/>
                </a:solidFill>
                <a:latin typeface="+mn-lt"/>
                <a:ea typeface="+mn-ea"/>
                <a:cs typeface="+mn-cs"/>
              </a:rPr>
              <a:t>La </a:t>
            </a:r>
            <a:r>
              <a:rPr lang="es-MX" sz="800" b="1" kern="1200" dirty="0" smtClean="0">
                <a:solidFill>
                  <a:schemeClr val="tx1"/>
                </a:solidFill>
                <a:latin typeface="+mn-lt"/>
                <a:ea typeface="+mn-ea"/>
                <a:cs typeface="+mn-cs"/>
              </a:rPr>
              <a:t>expresión de las opiniones</a:t>
            </a:r>
            <a:r>
              <a:rPr lang="es-MX" sz="800" kern="1200" dirty="0" smtClean="0">
                <a:solidFill>
                  <a:schemeClr val="tx1"/>
                </a:solidFill>
                <a:latin typeface="+mn-lt"/>
                <a:ea typeface="+mn-ea"/>
                <a:cs typeface="+mn-cs"/>
              </a:rPr>
              <a:t> sobre el conflicto, cuando Julia y María hablan con el supervisor.</a:t>
            </a:r>
          </a:p>
          <a:p>
            <a:pPr lvl="0"/>
            <a:r>
              <a:rPr lang="es-MX" sz="800" kern="1200" dirty="0" smtClean="0">
                <a:solidFill>
                  <a:schemeClr val="tx1"/>
                </a:solidFill>
                <a:latin typeface="+mn-lt"/>
                <a:ea typeface="+mn-ea"/>
                <a:cs typeface="+mn-cs"/>
              </a:rPr>
              <a:t>La </a:t>
            </a:r>
            <a:r>
              <a:rPr lang="es-MX" sz="800" b="1" kern="1200" dirty="0" smtClean="0">
                <a:solidFill>
                  <a:schemeClr val="tx1"/>
                </a:solidFill>
                <a:latin typeface="+mn-lt"/>
                <a:ea typeface="+mn-ea"/>
                <a:cs typeface="+mn-cs"/>
              </a:rPr>
              <a:t>búsqueda de las opiniones de los otros involucrados</a:t>
            </a:r>
            <a:r>
              <a:rPr lang="es-MX" sz="800" kern="1200" dirty="0" smtClean="0">
                <a:solidFill>
                  <a:schemeClr val="tx1"/>
                </a:solidFill>
                <a:latin typeface="+mn-lt"/>
                <a:ea typeface="+mn-ea"/>
                <a:cs typeface="+mn-cs"/>
              </a:rPr>
              <a:t> para aclarar el tema, cuando se pronuncian Juan y Pedro.</a:t>
            </a:r>
          </a:p>
          <a:p>
            <a:pPr lvl="0"/>
            <a:r>
              <a:rPr lang="es-MX" sz="800" kern="1200" dirty="0" smtClean="0">
                <a:solidFill>
                  <a:schemeClr val="tx1"/>
                </a:solidFill>
                <a:latin typeface="+mn-lt"/>
                <a:ea typeface="+mn-ea"/>
                <a:cs typeface="+mn-cs"/>
              </a:rPr>
              <a:t>El </a:t>
            </a:r>
            <a:r>
              <a:rPr lang="es-MX" sz="800" b="1" kern="1200" dirty="0" smtClean="0">
                <a:solidFill>
                  <a:schemeClr val="tx1"/>
                </a:solidFill>
                <a:latin typeface="+mn-lt"/>
                <a:ea typeface="+mn-ea"/>
                <a:cs typeface="+mn-cs"/>
              </a:rPr>
              <a:t>cierre del conflicto</a:t>
            </a:r>
            <a:r>
              <a:rPr lang="es-MX" sz="800" kern="1200" dirty="0" smtClean="0">
                <a:solidFill>
                  <a:schemeClr val="tx1"/>
                </a:solidFill>
                <a:latin typeface="+mn-lt"/>
                <a:ea typeface="+mn-ea"/>
                <a:cs typeface="+mn-cs"/>
              </a:rPr>
              <a:t> cuando Juan entrega una explicación disculpándose tácitamente, y Julia la acepta. Puede preguntar: ¿Les parece una forma constructiva de resolver el conflicto?</a:t>
            </a:r>
          </a:p>
          <a:p>
            <a:r>
              <a:rPr lang="es-MX" sz="800" kern="1200" dirty="0" smtClean="0">
                <a:solidFill>
                  <a:schemeClr val="tx1"/>
                </a:solidFill>
                <a:latin typeface="+mn-lt"/>
                <a:ea typeface="+mn-ea"/>
                <a:cs typeface="+mn-cs"/>
              </a:rPr>
              <a:t>Pida a los participantes que comenten su comprensión de lo observado y el impacto de los conflictos interpersonales en sus propias actividades. Puede también preguntarse: ¿cómo podría no haberse transformado el problema en un conflicto?</a:t>
            </a:r>
          </a:p>
          <a:p>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75</a:t>
            </a:fld>
            <a:endParaRPr lang="es-MX"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Basándose en los antecedentes para el facilitador, valore el rol de los conflictos como impulsores de cambio. Destaque los efectos de las emociones y la necesidad de ser sensibles al analizar nuestras motivaciones y las de quienes conviven o trabajan con nosotros. Explicite de qué manera esa sensibilidad puede generar relaciones productivas y motivadoras, en un ambiente de respeto.</a:t>
            </a:r>
          </a:p>
          <a:p>
            <a:r>
              <a:rPr lang="es-MX" sz="800" kern="1200" dirty="0" smtClean="0">
                <a:solidFill>
                  <a:schemeClr val="tx1"/>
                </a:solidFill>
                <a:latin typeface="+mn-lt"/>
                <a:ea typeface="+mn-ea"/>
                <a:cs typeface="+mn-cs"/>
              </a:rPr>
              <a:t>Retomando las respuestas de la última pregunta de la puesta en común, puede cerrar la actividad señalando la diferencia entre un problema y un conflicto.</a:t>
            </a:r>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76</a:t>
            </a:fld>
            <a:endParaRPr lang="es-MX"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77</a:t>
            </a:fld>
            <a:endParaRPr lang="es-MX"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78</a:t>
            </a:fld>
            <a:endParaRPr lang="es-MX"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El grupo se dividirá en cinco equipos representando cada cual una estrategia diferente. Cada equipo constituirá una “tribu” que defenderá sus planteamientos, sobre un problema, ante el Consejo de Ancianos.</a:t>
            </a:r>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79</a:t>
            </a:fld>
            <a:endParaRPr lang="es-MX"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80</a:t>
            </a:fld>
            <a:endParaRPr lang="es-MX"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9</a:t>
            </a:fld>
            <a:endParaRPr lang="es-MX"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81</a:t>
            </a:fld>
            <a:endParaRPr lang="es-MX"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82</a:t>
            </a:fld>
            <a:endParaRPr lang="es-MX"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83</a:t>
            </a:fld>
            <a:endParaRPr lang="es-MX"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Introduzca la actividad mencionando la existencia de distintas estrategias para enfrentar los conflictos. Destaque la </a:t>
            </a:r>
            <a:r>
              <a:rPr lang="es-MX" sz="800" b="1" kern="1200" dirty="0" smtClean="0">
                <a:solidFill>
                  <a:schemeClr val="tx1"/>
                </a:solidFill>
                <a:latin typeface="+mn-lt"/>
                <a:ea typeface="+mn-ea"/>
                <a:cs typeface="+mn-cs"/>
              </a:rPr>
              <a:t>importancia de la comunicación, de la capacidad de escucha, de diagnosticar la naturaleza del conflicto y proponer soluciones alternativas</a:t>
            </a:r>
            <a:r>
              <a:rPr lang="es-MX" sz="800" kern="1200" dirty="0" smtClean="0">
                <a:solidFill>
                  <a:schemeClr val="tx1"/>
                </a:solidFill>
                <a:latin typeface="+mn-lt"/>
                <a:ea typeface="+mn-ea"/>
                <a:cs typeface="+mn-cs"/>
              </a:rPr>
              <a:t>, como las principales habilidades en este proceso. Describa brevemente, ayudado por los antecedentes para el facilitador, las </a:t>
            </a:r>
            <a:r>
              <a:rPr lang="es-MX" sz="800" b="1" kern="1200" dirty="0" smtClean="0">
                <a:solidFill>
                  <a:schemeClr val="tx1"/>
                </a:solidFill>
                <a:latin typeface="+mn-lt"/>
                <a:ea typeface="+mn-ea"/>
                <a:cs typeface="+mn-cs"/>
              </a:rPr>
              <a:t>cuatro estrategias básicas</a:t>
            </a:r>
            <a:r>
              <a:rPr lang="es-MX" sz="800" kern="1200" dirty="0" smtClean="0">
                <a:solidFill>
                  <a:schemeClr val="tx1"/>
                </a:solidFill>
                <a:latin typeface="+mn-lt"/>
                <a:ea typeface="+mn-ea"/>
                <a:cs typeface="+mn-cs"/>
              </a:rPr>
              <a:t> de manejo de conflictos: evitación, conciliación e integración.</a:t>
            </a:r>
          </a:p>
          <a:p>
            <a:pPr lvl="0"/>
            <a:r>
              <a:rPr lang="es-MX" sz="800" kern="1200" dirty="0" smtClean="0">
                <a:solidFill>
                  <a:schemeClr val="tx1"/>
                </a:solidFill>
                <a:latin typeface="+mn-lt"/>
                <a:ea typeface="+mn-ea"/>
                <a:cs typeface="+mn-cs"/>
              </a:rPr>
              <a:t>Informe al grupo que </a:t>
            </a:r>
            <a:r>
              <a:rPr lang="es-MX" sz="800" b="1" kern="1200" dirty="0" smtClean="0">
                <a:solidFill>
                  <a:schemeClr val="tx1"/>
                </a:solidFill>
                <a:latin typeface="+mn-lt"/>
                <a:ea typeface="+mn-ea"/>
                <a:cs typeface="+mn-cs"/>
              </a:rPr>
              <a:t>se convertirán en tribus, cada una representando una distinta estrategia para enfrentar un conflicto</a:t>
            </a:r>
            <a:r>
              <a:rPr lang="es-MX" sz="800" kern="1200" dirty="0" smtClean="0">
                <a:solidFill>
                  <a:schemeClr val="tx1"/>
                </a:solidFill>
                <a:latin typeface="+mn-lt"/>
                <a:ea typeface="+mn-ea"/>
                <a:cs typeface="+mn-cs"/>
              </a:rPr>
              <a:t>. Han sido informados que al comienzo del invierno llegarán a sus territorios hombres águila, una tribu guerrera, en busca de mejores tierras para su gente. No conocen sus intenciones y debe tomar decisiones.</a:t>
            </a:r>
          </a:p>
          <a:p>
            <a:pPr lvl="0"/>
            <a:r>
              <a:rPr lang="es-MX" sz="800" kern="1200" dirty="0" smtClean="0">
                <a:solidFill>
                  <a:schemeClr val="tx1"/>
                </a:solidFill>
                <a:latin typeface="+mn-lt"/>
                <a:ea typeface="+mn-ea"/>
                <a:cs typeface="+mn-cs"/>
              </a:rPr>
              <a:t>Solicite al grupo </a:t>
            </a:r>
            <a:r>
              <a:rPr lang="es-MX" sz="800" b="1" kern="1200" dirty="0" smtClean="0">
                <a:solidFill>
                  <a:schemeClr val="tx1"/>
                </a:solidFill>
                <a:latin typeface="+mn-lt"/>
                <a:ea typeface="+mn-ea"/>
                <a:cs typeface="+mn-cs"/>
              </a:rPr>
              <a:t>elegir a tres miembros para el Consejo de Ancianos</a:t>
            </a:r>
            <a:r>
              <a:rPr lang="es-MX" sz="800" kern="1200" dirty="0" smtClean="0">
                <a:solidFill>
                  <a:schemeClr val="tx1"/>
                </a:solidFill>
                <a:latin typeface="+mn-lt"/>
                <a:ea typeface="+mn-ea"/>
                <a:cs typeface="+mn-cs"/>
              </a:rPr>
              <a:t> de la tribu. </a:t>
            </a:r>
            <a:r>
              <a:rPr lang="es-MX" sz="800" b="1" kern="1200" dirty="0" smtClean="0">
                <a:solidFill>
                  <a:schemeClr val="tx1"/>
                </a:solidFill>
                <a:latin typeface="+mn-lt"/>
                <a:ea typeface="+mn-ea"/>
                <a:cs typeface="+mn-cs"/>
              </a:rPr>
              <a:t>El resto del curso se distribuyen en cinco tribus.</a:t>
            </a:r>
            <a:endParaRPr lang="es-MX" sz="800" kern="1200" dirty="0" smtClean="0">
              <a:solidFill>
                <a:schemeClr val="tx1"/>
              </a:solidFill>
              <a:latin typeface="+mn-lt"/>
              <a:ea typeface="+mn-ea"/>
              <a:cs typeface="+mn-cs"/>
            </a:endParaRPr>
          </a:p>
          <a:p>
            <a:pPr lvl="0"/>
            <a:r>
              <a:rPr lang="es-MX" sz="800" kern="1200" dirty="0" smtClean="0">
                <a:solidFill>
                  <a:schemeClr val="tx1"/>
                </a:solidFill>
                <a:latin typeface="+mn-lt"/>
                <a:ea typeface="+mn-ea"/>
                <a:cs typeface="+mn-cs"/>
              </a:rPr>
              <a:t>Entregue al </a:t>
            </a:r>
            <a:r>
              <a:rPr lang="es-MX" sz="800" b="1" kern="1200" dirty="0" smtClean="0">
                <a:solidFill>
                  <a:schemeClr val="tx1"/>
                </a:solidFill>
                <a:latin typeface="+mn-lt"/>
                <a:ea typeface="+mn-ea"/>
                <a:cs typeface="+mn-cs"/>
              </a:rPr>
              <a:t>Consejo de Ancianos</a:t>
            </a:r>
            <a:r>
              <a:rPr lang="es-MX" sz="800" kern="1200" dirty="0" smtClean="0">
                <a:solidFill>
                  <a:schemeClr val="tx1"/>
                </a:solidFill>
                <a:latin typeface="+mn-lt"/>
                <a:ea typeface="+mn-ea"/>
                <a:cs typeface="+mn-cs"/>
              </a:rPr>
              <a:t> una hoja con sus instrucciones y una con la descripción resumida de las estrategias para enfrentar conflictos. Indíqueles que ellos </a:t>
            </a:r>
            <a:r>
              <a:rPr lang="es-MX" sz="800" b="1" kern="1200" dirty="0" smtClean="0">
                <a:solidFill>
                  <a:schemeClr val="tx1"/>
                </a:solidFill>
                <a:latin typeface="+mn-lt"/>
                <a:ea typeface="+mn-ea"/>
                <a:cs typeface="+mn-cs"/>
              </a:rPr>
              <a:t>deberán escuchar a las distintas tribus y deliberar con sabiduría</a:t>
            </a:r>
            <a:r>
              <a:rPr lang="es-MX" sz="800" kern="1200" dirty="0" smtClean="0">
                <a:solidFill>
                  <a:schemeClr val="tx1"/>
                </a:solidFill>
                <a:latin typeface="+mn-lt"/>
                <a:ea typeface="+mn-ea"/>
                <a:cs typeface="+mn-cs"/>
              </a:rPr>
              <a:t> sobre la mejor alternativa de solución.</a:t>
            </a:r>
          </a:p>
          <a:p>
            <a:pPr lvl="0"/>
            <a:r>
              <a:rPr lang="es-MX" sz="800" kern="1200" dirty="0" smtClean="0">
                <a:solidFill>
                  <a:schemeClr val="tx1"/>
                </a:solidFill>
                <a:latin typeface="+mn-lt"/>
                <a:ea typeface="+mn-ea"/>
                <a:cs typeface="+mn-cs"/>
              </a:rPr>
              <a:t>A su vez, entregue a cada tribu su hoja con instrucciones y una hoja para cada participante con el resumen de las estrategias. Cada tribu elegirá un jefe. Informe a las tribus que </a:t>
            </a:r>
            <a:r>
              <a:rPr lang="es-MX" sz="800" b="1" kern="1200" dirty="0" smtClean="0">
                <a:solidFill>
                  <a:schemeClr val="tx1"/>
                </a:solidFill>
                <a:latin typeface="+mn-lt"/>
                <a:ea typeface="+mn-ea"/>
                <a:cs typeface="+mn-cs"/>
              </a:rPr>
              <a:t>habrá Consejo de Emergencia de Tribus en 15 minutos más</a:t>
            </a:r>
            <a:r>
              <a:rPr lang="es-MX" sz="800" kern="1200" dirty="0" smtClean="0">
                <a:solidFill>
                  <a:schemeClr val="tx1"/>
                </a:solidFill>
                <a:latin typeface="+mn-lt"/>
                <a:ea typeface="+mn-ea"/>
                <a:cs typeface="+mn-cs"/>
              </a:rPr>
              <a:t>. Cada jefe de tribu deberá llevar </a:t>
            </a:r>
            <a:r>
              <a:rPr lang="es-MX" sz="800" b="1" kern="1200" dirty="0" smtClean="0">
                <a:solidFill>
                  <a:schemeClr val="tx1"/>
                </a:solidFill>
                <a:latin typeface="+mn-lt"/>
                <a:ea typeface="+mn-ea"/>
                <a:cs typeface="+mn-cs"/>
              </a:rPr>
              <a:t>una proposición para resolver al problema planteado</a:t>
            </a:r>
            <a:r>
              <a:rPr lang="es-MX" sz="800" kern="1200" dirty="0" smtClean="0">
                <a:solidFill>
                  <a:schemeClr val="tx1"/>
                </a:solidFill>
                <a:latin typeface="+mn-lt"/>
                <a:ea typeface="+mn-ea"/>
                <a:cs typeface="+mn-cs"/>
              </a:rPr>
              <a:t>.</a:t>
            </a:r>
          </a:p>
          <a:p>
            <a:pPr lvl="0"/>
            <a:r>
              <a:rPr lang="es-MX" sz="800" kern="1200" dirty="0" smtClean="0">
                <a:solidFill>
                  <a:schemeClr val="tx1"/>
                </a:solidFill>
                <a:latin typeface="+mn-lt"/>
                <a:ea typeface="+mn-ea"/>
                <a:cs typeface="+mn-cs"/>
              </a:rPr>
              <a:t>A la hora señalada, </a:t>
            </a:r>
            <a:r>
              <a:rPr lang="es-MX" sz="800" b="1" kern="1200" dirty="0" smtClean="0">
                <a:solidFill>
                  <a:schemeClr val="tx1"/>
                </a:solidFill>
                <a:latin typeface="+mn-lt"/>
                <a:ea typeface="+mn-ea"/>
                <a:cs typeface="+mn-cs"/>
              </a:rPr>
              <a:t>el Consejo de Ancianos llama a las tribus</a:t>
            </a:r>
            <a:r>
              <a:rPr lang="es-MX" sz="800" kern="1200" dirty="0" smtClean="0">
                <a:solidFill>
                  <a:schemeClr val="tx1"/>
                </a:solidFill>
                <a:latin typeface="+mn-lt"/>
                <a:ea typeface="+mn-ea"/>
                <a:cs typeface="+mn-cs"/>
              </a:rPr>
              <a:t> mediante toque de tambor u otro sonido convocador. El Consejo de ancianos se siente en el centro y cada tribu a su alrededor. El Consejo de Ancianos llama a cada jefe de tribu, por su nombre (Combatiente, Amistoso, Avestruz, Muñequero, Solucionador) a exponer sus argumentos. Los demás permanecen en silencio.</a:t>
            </a:r>
          </a:p>
          <a:p>
            <a:r>
              <a:rPr lang="es-MX" sz="800" kern="1200" dirty="0" smtClean="0">
                <a:solidFill>
                  <a:schemeClr val="tx1"/>
                </a:solidFill>
                <a:latin typeface="+mn-lt"/>
                <a:ea typeface="+mn-ea"/>
                <a:cs typeface="+mn-cs"/>
              </a:rPr>
              <a:t>Una vez que los cinco jefes han hablado, </a:t>
            </a:r>
            <a:r>
              <a:rPr lang="es-MX" sz="800" b="1" kern="1200" dirty="0" smtClean="0">
                <a:solidFill>
                  <a:schemeClr val="tx1"/>
                </a:solidFill>
                <a:latin typeface="+mn-lt"/>
                <a:ea typeface="+mn-ea"/>
                <a:cs typeface="+mn-cs"/>
              </a:rPr>
              <a:t>el Consejo de Ancianos</a:t>
            </a:r>
            <a:r>
              <a:rPr lang="es-MX" sz="800" kern="1200" dirty="0" smtClean="0">
                <a:solidFill>
                  <a:schemeClr val="tx1"/>
                </a:solidFill>
                <a:latin typeface="+mn-lt"/>
                <a:ea typeface="+mn-ea"/>
                <a:cs typeface="+mn-cs"/>
              </a:rPr>
              <a:t> dicta la resolución desde la mejor estrategia. Seguramente aceptará la propuesta de la tribu de Los solucionadores, por considerar que respeta la posición de todas las otras tribus y también la de los hombres águila.</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84</a:t>
            </a:fld>
            <a:endParaRPr lang="es-MX"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Pida a los participantes que discutan cada una de las propuestas efectuadas por las cinco tribus y que opinen sobre las ventajas y desventajas de cada estrategia utilizada. Solicíteles que se refieran tanto al problema como a la capacidad de escuchar a los diferentes grupos.</a:t>
            </a:r>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85</a:t>
            </a:fld>
            <a:endParaRPr lang="es-MX"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En la resolución de conflictos, destaque la importancia de:</a:t>
            </a:r>
          </a:p>
          <a:p>
            <a:pPr lvl="1"/>
            <a:r>
              <a:rPr lang="es-MX" sz="800" kern="1200" dirty="0" smtClean="0">
                <a:solidFill>
                  <a:schemeClr val="tx1"/>
                </a:solidFill>
                <a:latin typeface="+mn-lt"/>
                <a:ea typeface="+mn-ea"/>
                <a:cs typeface="+mn-cs"/>
              </a:rPr>
              <a:t>Estimular a las partes a explorar factores comunes.</a:t>
            </a:r>
          </a:p>
          <a:p>
            <a:pPr lvl="1"/>
            <a:r>
              <a:rPr lang="es-MX" sz="800" kern="1200" dirty="0" smtClean="0">
                <a:solidFill>
                  <a:schemeClr val="tx1"/>
                </a:solidFill>
                <a:latin typeface="+mn-lt"/>
                <a:ea typeface="+mn-ea"/>
                <a:cs typeface="+mn-cs"/>
              </a:rPr>
              <a:t>Comprometer a las partes para que se entiendan (rol del Consejo de Ancianos).</a:t>
            </a:r>
          </a:p>
          <a:p>
            <a:pPr lvl="1"/>
            <a:r>
              <a:rPr lang="es-MX" sz="800" kern="1200" dirty="0" smtClean="0">
                <a:solidFill>
                  <a:schemeClr val="tx1"/>
                </a:solidFill>
                <a:latin typeface="+mn-lt"/>
                <a:ea typeface="+mn-ea"/>
                <a:cs typeface="+mn-cs"/>
              </a:rPr>
              <a:t>Estimular a los actores en conflicto para que generen opciones ganar—ganar.</a:t>
            </a:r>
          </a:p>
          <a:p>
            <a:pPr lvl="1"/>
            <a:r>
              <a:rPr lang="es-MX" sz="800" kern="1200" dirty="0" smtClean="0">
                <a:solidFill>
                  <a:schemeClr val="tx1"/>
                </a:solidFill>
                <a:latin typeface="+mn-lt"/>
                <a:ea typeface="+mn-ea"/>
                <a:cs typeface="+mn-cs"/>
              </a:rPr>
              <a:t>Estimular una visión realista de los puntos de vista.</a:t>
            </a:r>
          </a:p>
          <a:p>
            <a:pPr lvl="1"/>
            <a:r>
              <a:rPr lang="es-MX" sz="800" kern="1200" dirty="0" smtClean="0">
                <a:solidFill>
                  <a:schemeClr val="tx1"/>
                </a:solidFill>
                <a:latin typeface="+mn-lt"/>
                <a:ea typeface="+mn-ea"/>
                <a:cs typeface="+mn-cs"/>
              </a:rPr>
              <a:t>Cuestionar las actitudes inflexibles.</a:t>
            </a:r>
          </a:p>
          <a:p>
            <a:pPr lvl="1"/>
            <a:r>
              <a:rPr lang="es-MX" sz="800" kern="1200" dirty="0" smtClean="0">
                <a:solidFill>
                  <a:schemeClr val="tx1"/>
                </a:solidFill>
                <a:latin typeface="+mn-lt"/>
                <a:ea typeface="+mn-ea"/>
                <a:cs typeface="+mn-cs"/>
              </a:rPr>
              <a:t>Aprender a reconocer habilidades que es importante desarrollar como, por ejemplo, escuchar activamente.</a:t>
            </a: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86</a:t>
            </a:fld>
            <a:endParaRPr lang="es-MX"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10</a:t>
            </a:fld>
            <a:endParaRPr lang="es-MX"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grpSp>
        <p:nvGrpSpPr>
          <p:cNvPr id="16" name="15 Grupo"/>
          <p:cNvGrpSpPr/>
          <p:nvPr userDrawn="1"/>
        </p:nvGrpSpPr>
        <p:grpSpPr>
          <a:xfrm>
            <a:off x="-108520" y="476672"/>
            <a:ext cx="9577064" cy="6381328"/>
            <a:chOff x="-108520" y="476672"/>
            <a:chExt cx="9577064" cy="6381328"/>
          </a:xfrm>
        </p:grpSpPr>
        <p:sp>
          <p:nvSpPr>
            <p:cNvPr id="15" name="14 CuadroTexto"/>
            <p:cNvSpPr txBox="1"/>
            <p:nvPr userDrawn="1"/>
          </p:nvSpPr>
          <p:spPr>
            <a:xfrm>
              <a:off x="4499992" y="3087737"/>
              <a:ext cx="4968552" cy="3770263"/>
            </a:xfrm>
            <a:prstGeom prst="rect">
              <a:avLst/>
            </a:prstGeom>
            <a:noFill/>
          </p:spPr>
          <p:txBody>
            <a:bodyPr wrap="square" rtlCol="0">
              <a:spAutoFit/>
            </a:bodyPr>
            <a:lstStyle/>
            <a:p>
              <a:r>
                <a:rPr lang="es-MX" sz="23900" b="1" dirty="0" smtClean="0">
                  <a:solidFill>
                    <a:schemeClr val="accent6">
                      <a:lumMod val="20000"/>
                      <a:lumOff val="80000"/>
                    </a:schemeClr>
                  </a:solidFill>
                  <a:effectLst>
                    <a:outerShdw blurRad="38100" dist="38100" dir="2700000" algn="tl">
                      <a:srgbClr val="000000">
                        <a:alpha val="43137"/>
                      </a:srgbClr>
                    </a:outerShdw>
                  </a:effectLst>
                </a:rPr>
                <a:t>SEP</a:t>
              </a:r>
              <a:endParaRPr lang="es-MX" sz="23900" b="1" dirty="0">
                <a:solidFill>
                  <a:schemeClr val="accent6">
                    <a:lumMod val="20000"/>
                    <a:lumOff val="80000"/>
                  </a:schemeClr>
                </a:solidFill>
                <a:effectLst>
                  <a:outerShdw blurRad="38100" dist="38100" dir="2700000" algn="tl">
                    <a:srgbClr val="000000">
                      <a:alpha val="43137"/>
                    </a:srgbClr>
                  </a:outerShdw>
                </a:effectLst>
              </a:endParaRPr>
            </a:p>
          </p:txBody>
        </p:sp>
        <p:sp>
          <p:nvSpPr>
            <p:cNvPr id="14" name="13 CuadroTexto"/>
            <p:cNvSpPr txBox="1"/>
            <p:nvPr userDrawn="1"/>
          </p:nvSpPr>
          <p:spPr>
            <a:xfrm>
              <a:off x="-108520" y="476672"/>
              <a:ext cx="6408712" cy="3770263"/>
            </a:xfrm>
            <a:prstGeom prst="rect">
              <a:avLst/>
            </a:prstGeom>
            <a:noFill/>
          </p:spPr>
          <p:txBody>
            <a:bodyPr wrap="square" rtlCol="0">
              <a:spAutoFit/>
            </a:bodyPr>
            <a:lstStyle/>
            <a:p>
              <a:r>
                <a:rPr lang="es-MX" sz="23900" b="1" dirty="0" smtClean="0">
                  <a:solidFill>
                    <a:schemeClr val="accent6">
                      <a:lumMod val="20000"/>
                      <a:lumOff val="80000"/>
                    </a:schemeClr>
                  </a:solidFill>
                  <a:effectLst>
                    <a:outerShdw blurRad="38100" dist="38100" dir="2700000" algn="tl">
                      <a:srgbClr val="000000">
                        <a:alpha val="43137"/>
                      </a:srgbClr>
                    </a:outerShdw>
                  </a:effectLst>
                </a:rPr>
                <a:t>STPS</a:t>
              </a:r>
              <a:endParaRPr lang="es-MX" sz="23900" b="1" dirty="0">
                <a:solidFill>
                  <a:schemeClr val="accent6">
                    <a:lumMod val="20000"/>
                    <a:lumOff val="80000"/>
                  </a:schemeClr>
                </a:solidFill>
                <a:effectLst>
                  <a:outerShdw blurRad="38100" dist="38100" dir="2700000" algn="tl">
                    <a:srgbClr val="000000">
                      <a:alpha val="43137"/>
                    </a:srgbClr>
                  </a:outerShdw>
                </a:effectLst>
              </a:endParaRPr>
            </a:p>
          </p:txBody>
        </p:sp>
        <p:grpSp>
          <p:nvGrpSpPr>
            <p:cNvPr id="13" name="12 Grupo"/>
            <p:cNvGrpSpPr/>
            <p:nvPr userDrawn="1"/>
          </p:nvGrpSpPr>
          <p:grpSpPr>
            <a:xfrm>
              <a:off x="0" y="6353944"/>
              <a:ext cx="9144000" cy="504056"/>
              <a:chOff x="179512" y="6021288"/>
              <a:chExt cx="8856984" cy="504056"/>
            </a:xfrm>
          </p:grpSpPr>
          <p:sp>
            <p:nvSpPr>
              <p:cNvPr id="10" name="9 Rectángulo"/>
              <p:cNvSpPr/>
              <p:nvPr userDrawn="1"/>
            </p:nvSpPr>
            <p:spPr>
              <a:xfrm>
                <a:off x="179512" y="6165304"/>
                <a:ext cx="8856984"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solidFill>
                    <a:schemeClr val="tx2">
                      <a:lumMod val="50000"/>
                    </a:schemeClr>
                  </a:solidFill>
                </a:endParaRPr>
              </a:p>
            </p:txBody>
          </p:sp>
          <p:sp>
            <p:nvSpPr>
              <p:cNvPr id="11" name="10 Rectángulo"/>
              <p:cNvSpPr/>
              <p:nvPr userDrawn="1"/>
            </p:nvSpPr>
            <p:spPr>
              <a:xfrm>
                <a:off x="179512" y="6093296"/>
                <a:ext cx="885698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solidFill>
                    <a:schemeClr val="tx2">
                      <a:lumMod val="50000"/>
                    </a:schemeClr>
                  </a:solidFill>
                </a:endParaRPr>
              </a:p>
            </p:txBody>
          </p:sp>
          <p:sp>
            <p:nvSpPr>
              <p:cNvPr id="12" name="11 Rectángulo"/>
              <p:cNvSpPr/>
              <p:nvPr userDrawn="1"/>
            </p:nvSpPr>
            <p:spPr>
              <a:xfrm>
                <a:off x="179512" y="6021288"/>
                <a:ext cx="8856984" cy="72008"/>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solidFill>
                    <a:schemeClr val="tx2">
                      <a:lumMod val="50000"/>
                    </a:schemeClr>
                  </a:solidFill>
                </a:endParaRPr>
              </a:p>
            </p:txBody>
          </p:sp>
        </p:grpSp>
      </p:grpSp>
      <p:sp>
        <p:nvSpPr>
          <p:cNvPr id="2" name="1 Título"/>
          <p:cNvSpPr>
            <a:spLocks noGrp="1"/>
          </p:cNvSpPr>
          <p:nvPr>
            <p:ph type="ctrTitle"/>
          </p:nvPr>
        </p:nvSpPr>
        <p:spPr>
          <a:xfrm>
            <a:off x="971600" y="2204864"/>
            <a:ext cx="7772400" cy="1470025"/>
          </a:xfrm>
        </p:spPr>
        <p:txBody>
          <a:bodyPr/>
          <a:lstStyle>
            <a:lvl1pPr>
              <a:defRPr b="1">
                <a:solidFill>
                  <a:schemeClr val="tx2">
                    <a:lumMod val="50000"/>
                  </a:schemeClr>
                </a:solidFill>
              </a:defRPr>
            </a:lvl1pPr>
          </a:lstStyle>
          <a:p>
            <a:r>
              <a:rPr lang="es-ES" dirty="0" smtClean="0"/>
              <a:t>Haga clic para modificar el estilo de título del patrón</a:t>
            </a:r>
            <a:endParaRPr lang="es-MX" dirty="0"/>
          </a:p>
        </p:txBody>
      </p:sp>
      <p:sp>
        <p:nvSpPr>
          <p:cNvPr id="3" name="2 Subtítulo"/>
          <p:cNvSpPr>
            <a:spLocks noGrp="1"/>
          </p:cNvSpPr>
          <p:nvPr>
            <p:ph type="subTitle" idx="1"/>
          </p:nvPr>
        </p:nvSpPr>
        <p:spPr>
          <a:xfrm>
            <a:off x="1475656" y="4077072"/>
            <a:ext cx="6400800" cy="1752600"/>
          </a:xfrm>
        </p:spPr>
        <p:txBody>
          <a:bodyPr/>
          <a:lstStyle>
            <a:lvl1pPr marL="0" indent="0" algn="ctr">
              <a:buNone/>
              <a:defRPr b="1">
                <a:solidFill>
                  <a:schemeClr val="tx1">
                    <a:tint val="75000"/>
                  </a:schemeClr>
                </a:solidFill>
                <a:effectLst>
                  <a:outerShdw blurRad="38100" dist="38100" dir="2700000" algn="tl">
                    <a:srgbClr val="000000">
                      <a:alpha val="43137"/>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dirty="0" smtClean="0"/>
              <a:t>Haga clic para modificar el estilo de subtítulo del patrón</a:t>
            </a:r>
            <a:endParaRPr lang="es-MX" dirty="0"/>
          </a:p>
        </p:txBody>
      </p:sp>
      <p:sp>
        <p:nvSpPr>
          <p:cNvPr id="4" name="3 Marcador de fecha"/>
          <p:cNvSpPr>
            <a:spLocks noGrp="1"/>
          </p:cNvSpPr>
          <p:nvPr>
            <p:ph type="dt" sz="half" idx="10"/>
          </p:nvPr>
        </p:nvSpPr>
        <p:spPr>
          <a:xfrm>
            <a:off x="323528" y="6309320"/>
            <a:ext cx="2133600" cy="365125"/>
          </a:xfrm>
        </p:spPr>
        <p:txBody>
          <a:bodyPr/>
          <a:lstStyle>
            <a:lvl1pPr>
              <a:defRPr b="1">
                <a:solidFill>
                  <a:schemeClr val="tx2">
                    <a:lumMod val="50000"/>
                  </a:schemeClr>
                </a:solidFill>
              </a:defRPr>
            </a:lvl1pPr>
          </a:lstStyle>
          <a:p>
            <a:fld id="{C6E88800-039B-4D78-9E9A-7379C6584A6D}" type="datetime1">
              <a:rPr lang="es-MX" smtClean="0"/>
              <a:pPr/>
              <a:t>19/09/2011</a:t>
            </a:fld>
            <a:endParaRPr lang="es-MX" dirty="0"/>
          </a:p>
        </p:txBody>
      </p:sp>
      <p:sp>
        <p:nvSpPr>
          <p:cNvPr id="5" name="4 Marcador de pie de página"/>
          <p:cNvSpPr>
            <a:spLocks noGrp="1"/>
          </p:cNvSpPr>
          <p:nvPr>
            <p:ph type="ftr" sz="quarter" idx="11"/>
          </p:nvPr>
        </p:nvSpPr>
        <p:spPr>
          <a:xfrm>
            <a:off x="3131840" y="6309320"/>
            <a:ext cx="2895600" cy="365125"/>
          </a:xfrm>
        </p:spPr>
        <p:txBody>
          <a:bodyPr/>
          <a:lstStyle>
            <a:lvl1pPr>
              <a:defRPr b="1">
                <a:solidFill>
                  <a:schemeClr val="tx2">
                    <a:lumMod val="50000"/>
                  </a:schemeClr>
                </a:solidFill>
              </a:defRPr>
            </a:lvl1pPr>
          </a:lstStyle>
          <a:p>
            <a:endParaRPr lang="es-MX" dirty="0"/>
          </a:p>
        </p:txBody>
      </p:sp>
      <p:sp>
        <p:nvSpPr>
          <p:cNvPr id="6" name="5 Marcador de número de diapositiva"/>
          <p:cNvSpPr>
            <a:spLocks noGrp="1"/>
          </p:cNvSpPr>
          <p:nvPr>
            <p:ph type="sldNum" sz="quarter" idx="12"/>
          </p:nvPr>
        </p:nvSpPr>
        <p:spPr>
          <a:xfrm>
            <a:off x="6588224" y="6309320"/>
            <a:ext cx="2133600" cy="365125"/>
          </a:xfrm>
        </p:spPr>
        <p:txBody>
          <a:bodyPr/>
          <a:lstStyle>
            <a:lvl1pPr>
              <a:defRPr b="1">
                <a:solidFill>
                  <a:schemeClr val="tx2">
                    <a:lumMod val="50000"/>
                  </a:schemeClr>
                </a:solidFill>
              </a:defRPr>
            </a:lvl1pPr>
          </a:lstStyle>
          <a:p>
            <a:fld id="{863DAC2C-C515-4487-A285-EDDAB0EBC0A4}" type="slidenum">
              <a:rPr lang="es-MX" smtClean="0"/>
              <a:pPr/>
              <a:t>‹Nº›</a:t>
            </a:fld>
            <a:endParaRPr lang="es-MX" dirty="0"/>
          </a:p>
        </p:txBody>
      </p:sp>
      <p:grpSp>
        <p:nvGrpSpPr>
          <p:cNvPr id="9" name="8 Grupo"/>
          <p:cNvGrpSpPr/>
          <p:nvPr userDrawn="1"/>
        </p:nvGrpSpPr>
        <p:grpSpPr>
          <a:xfrm>
            <a:off x="0" y="188640"/>
            <a:ext cx="9144000" cy="936104"/>
            <a:chOff x="251520" y="188640"/>
            <a:chExt cx="8676456" cy="936104"/>
          </a:xfrm>
        </p:grpSpPr>
        <p:sp>
          <p:nvSpPr>
            <p:cNvPr id="7" name="6 Rectángulo"/>
            <p:cNvSpPr/>
            <p:nvPr userDrawn="1"/>
          </p:nvSpPr>
          <p:spPr>
            <a:xfrm>
              <a:off x="251520" y="188640"/>
              <a:ext cx="8676456"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8" name="7 Rectángulo"/>
            <p:cNvSpPr/>
            <p:nvPr userDrawn="1"/>
          </p:nvSpPr>
          <p:spPr>
            <a:xfrm>
              <a:off x="251520" y="548680"/>
              <a:ext cx="8676456" cy="576064"/>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grpSp>
      <p:sp>
        <p:nvSpPr>
          <p:cNvPr id="17" name="16 CuadroTexto"/>
          <p:cNvSpPr txBox="1"/>
          <p:nvPr userDrawn="1"/>
        </p:nvSpPr>
        <p:spPr>
          <a:xfrm>
            <a:off x="0" y="4509120"/>
            <a:ext cx="3995936" cy="2215991"/>
          </a:xfrm>
          <a:prstGeom prst="rect">
            <a:avLst/>
          </a:prstGeom>
          <a:noFill/>
        </p:spPr>
        <p:txBody>
          <a:bodyPr wrap="square" rtlCol="0">
            <a:spAutoFit/>
          </a:bodyPr>
          <a:lstStyle/>
          <a:p>
            <a:r>
              <a:rPr lang="es-MX" sz="13800" b="1" dirty="0" smtClean="0">
                <a:solidFill>
                  <a:schemeClr val="bg1">
                    <a:lumMod val="85000"/>
                  </a:schemeClr>
                </a:solidFill>
                <a:effectLst>
                  <a:outerShdw blurRad="38100" dist="38100" dir="2700000" algn="tl">
                    <a:schemeClr val="accent6">
                      <a:lumMod val="75000"/>
                      <a:alpha val="43000"/>
                    </a:schemeClr>
                  </a:outerShdw>
                </a:effectLst>
              </a:rPr>
              <a:t>STPS</a:t>
            </a:r>
            <a:endParaRPr lang="es-MX" sz="13800" b="1" dirty="0">
              <a:solidFill>
                <a:schemeClr val="bg1">
                  <a:lumMod val="85000"/>
                </a:schemeClr>
              </a:solidFill>
              <a:effectLst>
                <a:outerShdw blurRad="38100" dist="38100" dir="2700000" algn="tl">
                  <a:schemeClr val="accent6">
                    <a:lumMod val="75000"/>
                    <a:alpha val="43000"/>
                  </a:schemeClr>
                </a:outerShdw>
              </a:effectLst>
            </a:endParaRPr>
          </a:p>
        </p:txBody>
      </p:sp>
      <p:sp>
        <p:nvSpPr>
          <p:cNvPr id="18" name="17 CuadroTexto"/>
          <p:cNvSpPr txBox="1"/>
          <p:nvPr userDrawn="1"/>
        </p:nvSpPr>
        <p:spPr>
          <a:xfrm>
            <a:off x="5651104" y="620688"/>
            <a:ext cx="3492896" cy="2215991"/>
          </a:xfrm>
          <a:prstGeom prst="rect">
            <a:avLst/>
          </a:prstGeom>
          <a:noFill/>
        </p:spPr>
        <p:txBody>
          <a:bodyPr wrap="square" rtlCol="0">
            <a:spAutoFit/>
          </a:bodyPr>
          <a:lstStyle/>
          <a:p>
            <a:pPr algn="r"/>
            <a:r>
              <a:rPr lang="es-MX" sz="13800" b="1" dirty="0" smtClean="0">
                <a:solidFill>
                  <a:schemeClr val="bg1">
                    <a:lumMod val="85000"/>
                  </a:schemeClr>
                </a:solidFill>
                <a:effectLst>
                  <a:outerShdw blurRad="38100" dist="38100" dir="2700000" algn="tl">
                    <a:schemeClr val="accent6">
                      <a:lumMod val="75000"/>
                      <a:alpha val="43000"/>
                    </a:schemeClr>
                  </a:outerShdw>
                </a:effectLst>
              </a:rPr>
              <a:t>SEP</a:t>
            </a:r>
            <a:endParaRPr lang="es-MX" sz="13800" b="1" dirty="0">
              <a:solidFill>
                <a:schemeClr val="bg1">
                  <a:lumMod val="85000"/>
                </a:schemeClr>
              </a:solidFill>
              <a:effectLst>
                <a:outerShdw blurRad="38100" dist="38100" dir="2700000" algn="tl">
                  <a:schemeClr val="accent6">
                    <a:lumMod val="75000"/>
                    <a:alpha val="43000"/>
                  </a:schemeClr>
                </a:out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1CCB79BD-6B80-4A21-9487-41A15BBF26EF}" type="datetime1">
              <a:rPr lang="es-MX" smtClean="0"/>
              <a:pPr/>
              <a:t>19/09/2011</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84B1098C-65E0-4FC6-8B5F-00E8991A0A05}" type="datetime1">
              <a:rPr lang="es-MX" smtClean="0"/>
              <a:pPr/>
              <a:t>19/09/2011</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lvl1pPr algn="r">
              <a:defRPr sz="3200">
                <a:effectLst>
                  <a:outerShdw blurRad="38100" dist="50800" dir="2700000" algn="tl">
                    <a:schemeClr val="accent6">
                      <a:lumMod val="75000"/>
                      <a:alpha val="43000"/>
                    </a:schemeClr>
                  </a:outerShdw>
                </a:effectLst>
              </a:defRPr>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467544" y="1484784"/>
            <a:ext cx="8229600" cy="4741987"/>
          </a:xfrm>
        </p:spPr>
        <p:txBody>
          <a:bodyPr/>
          <a:lstStyle>
            <a:lvl1pPr algn="just">
              <a:lnSpc>
                <a:spcPct val="150000"/>
              </a:lnSpc>
              <a:defRPr/>
            </a:lvl1pPr>
            <a:lvl2pPr algn="just">
              <a:lnSpc>
                <a:spcPct val="150000"/>
              </a:lnSpc>
              <a:defRPr/>
            </a:lvl2pPr>
            <a:lvl3pPr algn="just">
              <a:lnSpc>
                <a:spcPct val="150000"/>
              </a:lnSpc>
              <a:defRPr/>
            </a:lvl3pPr>
            <a:lvl4pPr algn="just">
              <a:lnSpc>
                <a:spcPct val="150000"/>
              </a:lnSpc>
              <a:defRPr/>
            </a:lvl4pPr>
            <a:lvl5pPr algn="just">
              <a:lnSpc>
                <a:spcPct val="150000"/>
              </a:lnSpc>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p:ph type="dt" sz="half" idx="10"/>
          </p:nvPr>
        </p:nvSpPr>
        <p:spPr/>
        <p:txBody>
          <a:bodyPr/>
          <a:lstStyle/>
          <a:p>
            <a:fld id="{CFF0903D-4023-4CE4-95A5-580C8DCAC529}" type="datetime1">
              <a:rPr lang="es-MX" smtClean="0"/>
              <a:pPr/>
              <a:t>19/09/2011</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a:xfrm>
            <a:off x="7010400" y="6492875"/>
            <a:ext cx="2133600" cy="365125"/>
          </a:xfrm>
        </p:spPr>
        <p:txBody>
          <a:bodyPr/>
          <a:lstStyle>
            <a:lvl1pPr>
              <a:defRPr sz="2000">
                <a:effectLst>
                  <a:outerShdw blurRad="38100" dist="38100" dir="2700000" algn="tl">
                    <a:srgbClr val="000000">
                      <a:alpha val="43137"/>
                    </a:srgbClr>
                  </a:outerShdw>
                </a:effectLst>
              </a:defRPr>
            </a:lvl1pPr>
          </a:lstStyle>
          <a:p>
            <a:fld id="{863DAC2C-C515-4487-A285-EDDAB0EBC0A4}" type="slidenum">
              <a:rPr lang="es-MX" smtClean="0"/>
              <a:pPr/>
              <a:t>‹Nº›</a:t>
            </a:fld>
            <a:endParaRPr lang="es-MX" dirty="0"/>
          </a:p>
        </p:txBody>
      </p:sp>
      <p:grpSp>
        <p:nvGrpSpPr>
          <p:cNvPr id="10" name="9 Grupo"/>
          <p:cNvGrpSpPr/>
          <p:nvPr userDrawn="1"/>
        </p:nvGrpSpPr>
        <p:grpSpPr>
          <a:xfrm>
            <a:off x="3851920" y="6497960"/>
            <a:ext cx="1547664" cy="360040"/>
            <a:chOff x="7596336" y="1268760"/>
            <a:chExt cx="1547664" cy="360040"/>
          </a:xfrm>
        </p:grpSpPr>
        <p:pic>
          <p:nvPicPr>
            <p:cNvPr id="11" name="Picture 1"/>
            <p:cNvPicPr>
              <a:picLocks noChangeAspect="1" noChangeArrowheads="1"/>
            </p:cNvPicPr>
            <p:nvPr userDrawn="1"/>
          </p:nvPicPr>
          <p:blipFill>
            <a:blip r:embed="rId2" cstate="print"/>
            <a:srcRect/>
            <a:stretch>
              <a:fillRect/>
            </a:stretch>
          </p:blipFill>
          <p:spPr bwMode="auto">
            <a:xfrm>
              <a:off x="8351912" y="1268760"/>
              <a:ext cx="792088" cy="360040"/>
            </a:xfrm>
            <a:prstGeom prst="rect">
              <a:avLst/>
            </a:prstGeom>
            <a:noFill/>
            <a:ln w="9525">
              <a:noFill/>
              <a:miter lim="800000"/>
              <a:headEnd/>
              <a:tailEnd/>
            </a:ln>
          </p:spPr>
        </p:pic>
        <p:pic>
          <p:nvPicPr>
            <p:cNvPr id="12" name="Picture 2"/>
            <p:cNvPicPr>
              <a:picLocks noChangeAspect="1" noChangeArrowheads="1"/>
            </p:cNvPicPr>
            <p:nvPr userDrawn="1"/>
          </p:nvPicPr>
          <p:blipFill>
            <a:blip r:embed="rId3" cstate="print"/>
            <a:srcRect/>
            <a:stretch>
              <a:fillRect/>
            </a:stretch>
          </p:blipFill>
          <p:spPr bwMode="auto">
            <a:xfrm>
              <a:off x="7596336" y="1268760"/>
              <a:ext cx="788685" cy="360040"/>
            </a:xfrm>
            <a:prstGeom prst="rect">
              <a:avLst/>
            </a:prstGeom>
            <a:noFill/>
            <a:ln w="9525">
              <a:noFill/>
              <a:miter lim="800000"/>
              <a:headEnd/>
              <a:tailEnd/>
            </a:ln>
          </p:spPr>
        </p:pic>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solidFill>
                  <a:schemeClr val="bg1">
                    <a:lumMod val="65000"/>
                  </a:schemeClr>
                </a:solidFill>
                <a:effectLst>
                  <a:outerShdw blurRad="38100" dist="63500" dir="1800000" algn="tl">
                    <a:schemeClr val="accent6">
                      <a:lumMod val="75000"/>
                      <a:alpha val="43000"/>
                    </a:schemeClr>
                  </a:outerShdw>
                </a:effectLst>
              </a:defRPr>
            </a:lvl1pPr>
          </a:lstStyle>
          <a:p>
            <a:r>
              <a:rPr lang="es-ES" dirty="0" smtClean="0"/>
              <a:t>Haga clic para modificar el estilo de título del patrón</a:t>
            </a:r>
            <a:endParaRPr lang="es-MX" dirty="0"/>
          </a:p>
        </p:txBody>
      </p:sp>
      <p:sp>
        <p:nvSpPr>
          <p:cNvPr id="3" name="2 Marcador de texto"/>
          <p:cNvSpPr>
            <a:spLocks noGrp="1"/>
          </p:cNvSpPr>
          <p:nvPr>
            <p:ph type="body" idx="1"/>
          </p:nvPr>
        </p:nvSpPr>
        <p:spPr>
          <a:xfrm>
            <a:off x="722313" y="2906713"/>
            <a:ext cx="7772400" cy="1500187"/>
          </a:xfrm>
        </p:spPr>
        <p:txBody>
          <a:bodyPr anchor="b">
            <a:normAutofit/>
          </a:bodyPr>
          <a:lstStyle>
            <a:lvl1pPr marL="0" indent="0">
              <a:buNone/>
              <a:defRPr sz="2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F2E7B81-E61A-4224-B5FB-7E4B49463541}" type="datetime1">
              <a:rPr lang="es-MX" smtClean="0"/>
              <a:pPr/>
              <a:t>19/09/2011</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42E59B98-F246-4BD3-81BE-D287E4EB747B}" type="datetime1">
              <a:rPr lang="es-MX" smtClean="0"/>
              <a:pPr/>
              <a:t>19/09/2011</a:t>
            </a:fld>
            <a:endParaRPr lang="es-MX" dirty="0"/>
          </a:p>
        </p:txBody>
      </p:sp>
      <p:sp>
        <p:nvSpPr>
          <p:cNvPr id="6" name="5 Marcador de pie de página"/>
          <p:cNvSpPr>
            <a:spLocks noGrp="1"/>
          </p:cNvSpPr>
          <p:nvPr>
            <p:ph type="ftr" sz="quarter" idx="11"/>
          </p:nvPr>
        </p:nvSpPr>
        <p:spPr/>
        <p:txBody>
          <a:bodyPr/>
          <a:lstStyle/>
          <a:p>
            <a:endParaRPr lang="es-MX" dirty="0"/>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256CFC58-79BD-4561-AC23-3F008873DA2C}" type="datetime1">
              <a:rPr lang="es-MX" smtClean="0"/>
              <a:pPr/>
              <a:t>19/09/2011</a:t>
            </a:fld>
            <a:endParaRPr lang="es-MX" dirty="0"/>
          </a:p>
        </p:txBody>
      </p:sp>
      <p:sp>
        <p:nvSpPr>
          <p:cNvPr id="8" name="7 Marcador de pie de página"/>
          <p:cNvSpPr>
            <a:spLocks noGrp="1"/>
          </p:cNvSpPr>
          <p:nvPr>
            <p:ph type="ftr" sz="quarter" idx="11"/>
          </p:nvPr>
        </p:nvSpPr>
        <p:spPr/>
        <p:txBody>
          <a:bodyPr/>
          <a:lstStyle/>
          <a:p>
            <a:endParaRPr lang="es-MX" dirty="0"/>
          </a:p>
        </p:txBody>
      </p:sp>
      <p:sp>
        <p:nvSpPr>
          <p:cNvPr id="9" name="8 Marcador de número de diapositiva"/>
          <p:cNvSpPr>
            <a:spLocks noGrp="1"/>
          </p:cNvSpPr>
          <p:nvPr>
            <p:ph type="sldNum" sz="quarter" idx="12"/>
          </p:nvPr>
        </p:nvSpPr>
        <p:spPr/>
        <p:txBody>
          <a:bodyPr/>
          <a:lstStyle/>
          <a:p>
            <a:fld id="{863DAC2C-C515-4487-A285-EDDAB0EBC0A4}" type="slidenum">
              <a:rPr lang="es-MX" smtClean="0"/>
              <a:pPr/>
              <a:t>‹Nº›</a:t>
            </a:fld>
            <a:endParaRPr lang="es-MX"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lvl1pPr algn="r">
              <a:defRPr sz="3200">
                <a:effectLst>
                  <a:outerShdw blurRad="88900" dist="38100" dir="2400000" algn="tl">
                    <a:schemeClr val="accent6">
                      <a:lumMod val="75000"/>
                      <a:alpha val="43000"/>
                    </a:schemeClr>
                  </a:outerShdw>
                </a:effectLst>
              </a:defRPr>
            </a:lvl1pPr>
          </a:lstStyle>
          <a:p>
            <a:r>
              <a:rPr lang="es-ES" dirty="0" smtClean="0"/>
              <a:t>Haga clic para modificar el estilo de título del patrón</a:t>
            </a:r>
            <a:endParaRPr lang="es-MX" dirty="0"/>
          </a:p>
        </p:txBody>
      </p:sp>
      <p:sp>
        <p:nvSpPr>
          <p:cNvPr id="3" name="2 Marcador de fecha"/>
          <p:cNvSpPr>
            <a:spLocks noGrp="1"/>
          </p:cNvSpPr>
          <p:nvPr>
            <p:ph type="dt" sz="half" idx="10"/>
          </p:nvPr>
        </p:nvSpPr>
        <p:spPr/>
        <p:txBody>
          <a:bodyPr/>
          <a:lstStyle/>
          <a:p>
            <a:fld id="{9CB5753D-753F-43E0-8E52-DB652B179E7E}" type="datetime1">
              <a:rPr lang="es-MX" smtClean="0"/>
              <a:pPr/>
              <a:t>19/09/2011</a:t>
            </a:fld>
            <a:endParaRPr lang="es-MX" dirty="0"/>
          </a:p>
        </p:txBody>
      </p:sp>
      <p:sp>
        <p:nvSpPr>
          <p:cNvPr id="4" name="3 Marcador de pie de página"/>
          <p:cNvSpPr>
            <a:spLocks noGrp="1"/>
          </p:cNvSpPr>
          <p:nvPr>
            <p:ph type="ftr" sz="quarter" idx="11"/>
          </p:nvPr>
        </p:nvSpPr>
        <p:spPr/>
        <p:txBody>
          <a:bodyPr/>
          <a:lstStyle/>
          <a:p>
            <a:endParaRPr lang="es-MX" dirty="0"/>
          </a:p>
        </p:txBody>
      </p:sp>
      <p:sp>
        <p:nvSpPr>
          <p:cNvPr id="5" name="4 Marcador de número de diapositiva"/>
          <p:cNvSpPr>
            <a:spLocks noGrp="1"/>
          </p:cNvSpPr>
          <p:nvPr>
            <p:ph type="sldNum" sz="quarter" idx="12"/>
          </p:nvPr>
        </p:nvSpPr>
        <p:spPr/>
        <p:txBody>
          <a:bodyPr/>
          <a:lstStyle/>
          <a:p>
            <a:fld id="{863DAC2C-C515-4487-A285-EDDAB0EBC0A4}" type="slidenum">
              <a:rPr lang="es-MX" smtClean="0"/>
              <a:pPr/>
              <a:t>‹Nº›</a:t>
            </a:fld>
            <a:endParaRPr lang="es-MX" dirty="0"/>
          </a:p>
        </p:txBody>
      </p:sp>
      <p:grpSp>
        <p:nvGrpSpPr>
          <p:cNvPr id="9" name="8 Grupo"/>
          <p:cNvGrpSpPr/>
          <p:nvPr userDrawn="1"/>
        </p:nvGrpSpPr>
        <p:grpSpPr>
          <a:xfrm>
            <a:off x="7605480" y="5985856"/>
            <a:ext cx="1547664" cy="360040"/>
            <a:chOff x="7596336" y="1268760"/>
            <a:chExt cx="1547664" cy="360040"/>
          </a:xfrm>
        </p:grpSpPr>
        <p:pic>
          <p:nvPicPr>
            <p:cNvPr id="10" name="Picture 1"/>
            <p:cNvPicPr>
              <a:picLocks noChangeAspect="1" noChangeArrowheads="1"/>
            </p:cNvPicPr>
            <p:nvPr userDrawn="1"/>
          </p:nvPicPr>
          <p:blipFill>
            <a:blip r:embed="rId2" cstate="print"/>
            <a:srcRect/>
            <a:stretch>
              <a:fillRect/>
            </a:stretch>
          </p:blipFill>
          <p:spPr bwMode="auto">
            <a:xfrm>
              <a:off x="8351912" y="1268760"/>
              <a:ext cx="792088" cy="360040"/>
            </a:xfrm>
            <a:prstGeom prst="rect">
              <a:avLst/>
            </a:prstGeom>
            <a:noFill/>
            <a:ln w="9525">
              <a:noFill/>
              <a:miter lim="800000"/>
              <a:headEnd/>
              <a:tailEnd/>
            </a:ln>
          </p:spPr>
        </p:pic>
        <p:pic>
          <p:nvPicPr>
            <p:cNvPr id="11" name="Picture 2"/>
            <p:cNvPicPr>
              <a:picLocks noChangeAspect="1" noChangeArrowheads="1"/>
            </p:cNvPicPr>
            <p:nvPr userDrawn="1"/>
          </p:nvPicPr>
          <p:blipFill>
            <a:blip r:embed="rId3" cstate="print"/>
            <a:srcRect/>
            <a:stretch>
              <a:fillRect/>
            </a:stretch>
          </p:blipFill>
          <p:spPr bwMode="auto">
            <a:xfrm>
              <a:off x="7596336" y="1268760"/>
              <a:ext cx="788685" cy="360040"/>
            </a:xfrm>
            <a:prstGeom prst="rect">
              <a:avLst/>
            </a:prstGeom>
            <a:noFill/>
            <a:ln w="9525">
              <a:noFill/>
              <a:miter lim="800000"/>
              <a:headEnd/>
              <a:tailEnd/>
            </a:ln>
          </p:spPr>
        </p:pic>
      </p:gr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D49CC4BB-E7AB-4692-B115-DC665A13743E}" type="datetime1">
              <a:rPr lang="es-MX" smtClean="0"/>
              <a:pPr/>
              <a:t>19/09/2011</a:t>
            </a:fld>
            <a:endParaRPr lang="es-MX" dirty="0"/>
          </a:p>
        </p:txBody>
      </p:sp>
      <p:sp>
        <p:nvSpPr>
          <p:cNvPr id="3" name="2 Marcador de pie de página"/>
          <p:cNvSpPr>
            <a:spLocks noGrp="1"/>
          </p:cNvSpPr>
          <p:nvPr>
            <p:ph type="ftr" sz="quarter" idx="11"/>
          </p:nvPr>
        </p:nvSpPr>
        <p:spPr/>
        <p:txBody>
          <a:bodyPr/>
          <a:lstStyle/>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‹Nº›</a:t>
            </a:fld>
            <a:endParaRPr lang="es-MX"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9728EE47-053A-4ECE-BC10-AFC23301BFA5}" type="datetime1">
              <a:rPr lang="es-MX" smtClean="0"/>
              <a:pPr/>
              <a:t>19/09/2011</a:t>
            </a:fld>
            <a:endParaRPr lang="es-MX" dirty="0"/>
          </a:p>
        </p:txBody>
      </p:sp>
      <p:sp>
        <p:nvSpPr>
          <p:cNvPr id="6" name="5 Marcador de pie de página"/>
          <p:cNvSpPr>
            <a:spLocks noGrp="1"/>
          </p:cNvSpPr>
          <p:nvPr>
            <p:ph type="ftr" sz="quarter" idx="11"/>
          </p:nvPr>
        </p:nvSpPr>
        <p:spPr/>
        <p:txBody>
          <a:bodyPr/>
          <a:lstStyle/>
          <a:p>
            <a:endParaRPr lang="es-MX" dirty="0"/>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0AB1326-50E9-4CD7-BCDD-905FC90732F8}" type="datetime1">
              <a:rPr lang="es-MX" smtClean="0"/>
              <a:pPr/>
              <a:t>19/09/2011</a:t>
            </a:fld>
            <a:endParaRPr lang="es-MX" dirty="0"/>
          </a:p>
        </p:txBody>
      </p:sp>
      <p:sp>
        <p:nvSpPr>
          <p:cNvPr id="6" name="5 Marcador de pie de página"/>
          <p:cNvSpPr>
            <a:spLocks noGrp="1"/>
          </p:cNvSpPr>
          <p:nvPr>
            <p:ph type="ftr" sz="quarter" idx="11"/>
          </p:nvPr>
        </p:nvSpPr>
        <p:spPr/>
        <p:txBody>
          <a:bodyPr/>
          <a:lstStyle/>
          <a:p>
            <a:endParaRPr lang="es-MX" dirty="0"/>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 name="9 Grupo"/>
          <p:cNvGrpSpPr/>
          <p:nvPr userDrawn="1"/>
        </p:nvGrpSpPr>
        <p:grpSpPr>
          <a:xfrm>
            <a:off x="0" y="6353944"/>
            <a:ext cx="9144000" cy="504056"/>
            <a:chOff x="179512" y="6021288"/>
            <a:chExt cx="8856984" cy="504056"/>
          </a:xfrm>
        </p:grpSpPr>
        <p:sp>
          <p:nvSpPr>
            <p:cNvPr id="11" name="10 Rectángulo"/>
            <p:cNvSpPr/>
            <p:nvPr userDrawn="1"/>
          </p:nvSpPr>
          <p:spPr>
            <a:xfrm>
              <a:off x="179512" y="6165304"/>
              <a:ext cx="8856984"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solidFill>
                  <a:schemeClr val="tx2">
                    <a:lumMod val="50000"/>
                  </a:schemeClr>
                </a:solidFill>
              </a:endParaRPr>
            </a:p>
          </p:txBody>
        </p:sp>
        <p:sp>
          <p:nvSpPr>
            <p:cNvPr id="12" name="11 Rectángulo"/>
            <p:cNvSpPr/>
            <p:nvPr userDrawn="1"/>
          </p:nvSpPr>
          <p:spPr>
            <a:xfrm>
              <a:off x="179512" y="6093296"/>
              <a:ext cx="885698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solidFill>
                  <a:schemeClr val="tx2">
                    <a:lumMod val="50000"/>
                  </a:schemeClr>
                </a:solidFill>
              </a:endParaRPr>
            </a:p>
          </p:txBody>
        </p:sp>
        <p:sp>
          <p:nvSpPr>
            <p:cNvPr id="13" name="12 Rectángulo"/>
            <p:cNvSpPr/>
            <p:nvPr userDrawn="1"/>
          </p:nvSpPr>
          <p:spPr>
            <a:xfrm>
              <a:off x="179512" y="6021288"/>
              <a:ext cx="8856984" cy="72008"/>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solidFill>
                  <a:schemeClr val="tx2">
                    <a:lumMod val="50000"/>
                  </a:schemeClr>
                </a:solidFill>
              </a:endParaRPr>
            </a:p>
          </p:txBody>
        </p:sp>
      </p:grpSp>
      <p:grpSp>
        <p:nvGrpSpPr>
          <p:cNvPr id="14" name="13 Grupo"/>
          <p:cNvGrpSpPr/>
          <p:nvPr userDrawn="1"/>
        </p:nvGrpSpPr>
        <p:grpSpPr>
          <a:xfrm>
            <a:off x="0" y="188640"/>
            <a:ext cx="9144000" cy="936104"/>
            <a:chOff x="0" y="188640"/>
            <a:chExt cx="9144000" cy="936104"/>
          </a:xfrm>
        </p:grpSpPr>
        <p:sp>
          <p:nvSpPr>
            <p:cNvPr id="8" name="7 Rectángulo"/>
            <p:cNvSpPr/>
            <p:nvPr userDrawn="1"/>
          </p:nvSpPr>
          <p:spPr>
            <a:xfrm>
              <a:off x="0" y="188640"/>
              <a:ext cx="9144000"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9" name="8 Rectángulo"/>
            <p:cNvSpPr/>
            <p:nvPr userDrawn="1"/>
          </p:nvSpPr>
          <p:spPr>
            <a:xfrm>
              <a:off x="0" y="404664"/>
              <a:ext cx="9144000" cy="720080"/>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grpSp>
      <p:sp>
        <p:nvSpPr>
          <p:cNvPr id="2" name="1 Marcador de título"/>
          <p:cNvSpPr>
            <a:spLocks noGrp="1"/>
          </p:cNvSpPr>
          <p:nvPr userDrawn="1">
            <p:ph type="title"/>
          </p:nvPr>
        </p:nvSpPr>
        <p:spPr>
          <a:xfrm>
            <a:off x="457200" y="274638"/>
            <a:ext cx="8229600" cy="1143000"/>
          </a:xfrm>
          <a:prstGeom prst="rect">
            <a:avLst/>
          </a:prstGeom>
        </p:spPr>
        <p:txBody>
          <a:bodyPr vert="horz" lIns="91440" tIns="45720" rIns="91440" bIns="45720" rtlCol="0" anchor="ctr">
            <a:normAutofit/>
          </a:bodyPr>
          <a:lstStyle/>
          <a:p>
            <a:r>
              <a:rPr lang="es-ES" dirty="0" smtClean="0"/>
              <a:t>Haga clic para modificar el estilo de título del patrón</a:t>
            </a:r>
            <a:endParaRPr lang="es-MX" dirty="0"/>
          </a:p>
        </p:txBody>
      </p:sp>
      <p:sp>
        <p:nvSpPr>
          <p:cNvPr id="3" name="2 Marcador de texto"/>
          <p:cNvSpPr>
            <a:spLocks noGrp="1"/>
          </p:cNvSpPr>
          <p:nvPr userDrawn="1">
            <p:ph type="body" idx="1"/>
          </p:nvPr>
        </p:nvSpPr>
        <p:spPr>
          <a:xfrm>
            <a:off x="467544" y="1700808"/>
            <a:ext cx="8229600" cy="4525963"/>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userDrawn="1">
            <p:ph type="dt" sz="half" idx="2"/>
          </p:nvPr>
        </p:nvSpPr>
        <p:spPr>
          <a:xfrm>
            <a:off x="457200" y="6356350"/>
            <a:ext cx="2133600" cy="365125"/>
          </a:xfrm>
          <a:prstGeom prst="rect">
            <a:avLst/>
          </a:prstGeom>
        </p:spPr>
        <p:txBody>
          <a:bodyPr vert="horz" lIns="91440" tIns="45720" rIns="91440" bIns="45720" rtlCol="0" anchor="ctr"/>
          <a:lstStyle>
            <a:lvl1pPr algn="l">
              <a:defRPr sz="1200" b="1">
                <a:solidFill>
                  <a:schemeClr val="tx2">
                    <a:lumMod val="50000"/>
                  </a:schemeClr>
                </a:solidFill>
              </a:defRPr>
            </a:lvl1pPr>
          </a:lstStyle>
          <a:p>
            <a:fld id="{11D890E9-2B6A-4EBA-8C97-82AC457B7773}" type="datetime1">
              <a:rPr lang="es-MX" smtClean="0"/>
              <a:pPr/>
              <a:t>19/09/2011</a:t>
            </a:fld>
            <a:endParaRPr lang="es-MX" dirty="0"/>
          </a:p>
        </p:txBody>
      </p:sp>
      <p:sp>
        <p:nvSpPr>
          <p:cNvPr id="5" name="4 Marcador de pie de página"/>
          <p:cNvSpPr>
            <a:spLocks noGrp="1"/>
          </p:cNvSpPr>
          <p:nvPr userDrawn="1">
            <p:ph type="ftr" sz="quarter" idx="3"/>
          </p:nvPr>
        </p:nvSpPr>
        <p:spPr>
          <a:xfrm>
            <a:off x="3124200" y="6356350"/>
            <a:ext cx="2895600" cy="365125"/>
          </a:xfrm>
          <a:prstGeom prst="rect">
            <a:avLst/>
          </a:prstGeom>
        </p:spPr>
        <p:txBody>
          <a:bodyPr vert="horz" lIns="91440" tIns="45720" rIns="91440" bIns="45720" rtlCol="0" anchor="ctr"/>
          <a:lstStyle>
            <a:lvl1pPr algn="ctr">
              <a:defRPr sz="1200" b="1">
                <a:solidFill>
                  <a:schemeClr val="tx2">
                    <a:lumMod val="50000"/>
                  </a:schemeClr>
                </a:solidFill>
              </a:defRPr>
            </a:lvl1pPr>
          </a:lstStyle>
          <a:p>
            <a:endParaRPr lang="es-MX" dirty="0"/>
          </a:p>
        </p:txBody>
      </p:sp>
      <p:sp>
        <p:nvSpPr>
          <p:cNvPr id="6" name="5 Marcador de número de diapositiva"/>
          <p:cNvSpPr>
            <a:spLocks noGrp="1"/>
          </p:cNvSpPr>
          <p:nvPr userDrawn="1">
            <p:ph type="sldNum" sz="quarter" idx="4"/>
          </p:nvPr>
        </p:nvSpPr>
        <p:spPr>
          <a:xfrm>
            <a:off x="7010400" y="6492875"/>
            <a:ext cx="2133600" cy="365125"/>
          </a:xfrm>
          <a:prstGeom prst="rect">
            <a:avLst/>
          </a:prstGeom>
        </p:spPr>
        <p:txBody>
          <a:bodyPr vert="horz" lIns="91440" tIns="45720" rIns="91440" bIns="45720" rtlCol="0" anchor="ctr"/>
          <a:lstStyle>
            <a:lvl1pPr algn="r">
              <a:defRPr sz="1200" b="1">
                <a:solidFill>
                  <a:schemeClr val="tx2">
                    <a:lumMod val="50000"/>
                  </a:schemeClr>
                </a:solidFill>
              </a:defRPr>
            </a:lvl1pPr>
          </a:lstStyle>
          <a:p>
            <a:fld id="{863DAC2C-C515-4487-A285-EDDAB0EBC0A4}" type="slidenum">
              <a:rPr lang="es-MX" smtClean="0"/>
              <a:pPr/>
              <a:t>‹Nº›</a:t>
            </a:fld>
            <a:endParaRPr lang="es-MX"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r" defTabSz="914400" rtl="0" eaLnBrk="1" latinLnBrk="0" hangingPunct="1">
        <a:spcBef>
          <a:spcPct val="0"/>
        </a:spcBef>
        <a:buNone/>
        <a:defRPr sz="4400" b="1" kern="1200">
          <a:solidFill>
            <a:schemeClr val="bg1">
              <a:lumMod val="75000"/>
            </a:schemeClr>
          </a:solidFill>
          <a:effectLst>
            <a:outerShdw blurRad="38100" dist="38100" dir="2700000" algn="tl">
              <a:srgbClr val="000000">
                <a:alpha val="43137"/>
              </a:srgbClr>
            </a:outerShdw>
          </a:effectLst>
          <a:latin typeface="+mj-lt"/>
          <a:ea typeface="+mj-ea"/>
          <a:cs typeface="+mj-cs"/>
        </a:defRPr>
      </a:lvl1pPr>
    </p:titleStyle>
    <p:bodyStyle>
      <a:lvl1pPr marL="342900" indent="-342900" algn="just" defTabSz="914400" rtl="0" eaLnBrk="1" latinLnBrk="0" hangingPunct="1">
        <a:spcBef>
          <a:spcPct val="20000"/>
        </a:spcBef>
        <a:buFont typeface="Arial" pitchFamily="34" charset="0"/>
        <a:buChar char="•"/>
        <a:defRPr sz="3200" kern="1200">
          <a:solidFill>
            <a:schemeClr val="tx2">
              <a:lumMod val="50000"/>
            </a:schemeClr>
          </a:solidFill>
          <a:latin typeface="+mn-lt"/>
          <a:ea typeface="+mn-ea"/>
          <a:cs typeface="+mn-cs"/>
        </a:defRPr>
      </a:lvl1pPr>
      <a:lvl2pPr marL="742950" indent="-285750" algn="just" defTabSz="914400" rtl="0" eaLnBrk="1" latinLnBrk="0" hangingPunct="1">
        <a:spcBef>
          <a:spcPct val="20000"/>
        </a:spcBef>
        <a:buFont typeface="Arial" pitchFamily="34" charset="0"/>
        <a:buChar char="–"/>
        <a:defRPr sz="2800" kern="1200">
          <a:solidFill>
            <a:schemeClr val="tx2">
              <a:lumMod val="50000"/>
            </a:schemeClr>
          </a:solidFill>
          <a:latin typeface="+mn-lt"/>
          <a:ea typeface="+mn-ea"/>
          <a:cs typeface="+mn-cs"/>
        </a:defRPr>
      </a:lvl2pPr>
      <a:lvl3pPr marL="1143000" indent="-228600" algn="just" defTabSz="914400" rtl="0" eaLnBrk="1" latinLnBrk="0" hangingPunct="1">
        <a:spcBef>
          <a:spcPct val="20000"/>
        </a:spcBef>
        <a:buFont typeface="Arial" pitchFamily="34" charset="0"/>
        <a:buChar char="•"/>
        <a:defRPr sz="2400" kern="1200">
          <a:solidFill>
            <a:schemeClr val="tx2">
              <a:lumMod val="50000"/>
            </a:schemeClr>
          </a:solidFill>
          <a:latin typeface="+mn-lt"/>
          <a:ea typeface="+mn-ea"/>
          <a:cs typeface="+mn-cs"/>
        </a:defRPr>
      </a:lvl3pPr>
      <a:lvl4pPr marL="1600200" indent="-228600" algn="just" defTabSz="914400" rtl="0" eaLnBrk="1" latinLnBrk="0" hangingPunct="1">
        <a:spcBef>
          <a:spcPct val="20000"/>
        </a:spcBef>
        <a:buFont typeface="Arial" pitchFamily="34" charset="0"/>
        <a:buChar char="–"/>
        <a:defRPr sz="2000" kern="1200">
          <a:solidFill>
            <a:schemeClr val="tx2">
              <a:lumMod val="50000"/>
            </a:schemeClr>
          </a:solidFill>
          <a:latin typeface="+mn-lt"/>
          <a:ea typeface="+mn-ea"/>
          <a:cs typeface="+mn-cs"/>
        </a:defRPr>
      </a:lvl4pPr>
      <a:lvl5pPr marL="2057400" indent="-228600" algn="just" defTabSz="914400" rtl="0" eaLnBrk="1" latinLnBrk="0" hangingPunct="1">
        <a:spcBef>
          <a:spcPct val="20000"/>
        </a:spcBef>
        <a:buFont typeface="Arial" pitchFamily="34" charset="0"/>
        <a:buChar char="»"/>
        <a:defRPr sz="2000" kern="1200">
          <a:solidFill>
            <a:schemeClr val="tx2">
              <a:lumMod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p:cNvSpPr>
            <a:spLocks noGrp="1"/>
          </p:cNvSpPr>
          <p:nvPr>
            <p:ph type="ctrTitle"/>
          </p:nvPr>
        </p:nvSpPr>
        <p:spPr>
          <a:xfrm>
            <a:off x="685800" y="2204864"/>
            <a:ext cx="7772400" cy="1470025"/>
          </a:xfrm>
        </p:spPr>
        <p:txBody>
          <a:bodyPr>
            <a:noAutofit/>
          </a:bodyPr>
          <a:lstStyle/>
          <a:p>
            <a:r>
              <a:rPr lang="es-MX" sz="8800" dirty="0" smtClean="0">
                <a:solidFill>
                  <a:schemeClr val="tx1">
                    <a:lumMod val="85000"/>
                    <a:lumOff val="15000"/>
                  </a:schemeClr>
                </a:solidFill>
                <a:effectLst>
                  <a:outerShdw blurRad="38100" dist="63500" dir="1200000" algn="tl">
                    <a:srgbClr val="D8670A">
                      <a:alpha val="42745"/>
                    </a:srgbClr>
                  </a:outerShdw>
                </a:effectLst>
              </a:rPr>
              <a:t>TALLER “JÓVENES PRODUCTIVOS”</a:t>
            </a:r>
            <a:endParaRPr lang="es-MX" sz="8800" dirty="0">
              <a:solidFill>
                <a:schemeClr val="tx1">
                  <a:lumMod val="85000"/>
                  <a:lumOff val="15000"/>
                </a:schemeClr>
              </a:solidFill>
              <a:effectLst>
                <a:outerShdw blurRad="38100" dist="63500" dir="1200000" algn="tl">
                  <a:srgbClr val="D8670A">
                    <a:alpha val="42745"/>
                  </a:srgbClr>
                </a:outerShdw>
              </a:effectLst>
            </a:endParaRPr>
          </a:p>
        </p:txBody>
      </p:sp>
      <p:sp>
        <p:nvSpPr>
          <p:cNvPr id="7" name="2 Subtítulo"/>
          <p:cNvSpPr>
            <a:spLocks noGrp="1"/>
          </p:cNvSpPr>
          <p:nvPr>
            <p:ph type="subTitle" idx="1"/>
          </p:nvPr>
        </p:nvSpPr>
        <p:spPr>
          <a:xfrm>
            <a:off x="1371600" y="4628728"/>
            <a:ext cx="6400800" cy="1752600"/>
          </a:xfrm>
        </p:spPr>
        <p:txBody>
          <a:bodyPr anchor="ctr">
            <a:normAutofit/>
          </a:bodyPr>
          <a:lstStyle/>
          <a:p>
            <a:r>
              <a:rPr lang="es-MX" sz="4800" dirty="0" smtClean="0">
                <a:effectLst>
                  <a:outerShdw blurRad="38100" dist="38100" dir="2700000" algn="tl">
                    <a:schemeClr val="accent6">
                      <a:lumMod val="75000"/>
                      <a:alpha val="43000"/>
                    </a:schemeClr>
                  </a:outerShdw>
                </a:effectLst>
              </a:rPr>
              <a:t>Resolución de problemas</a:t>
            </a:r>
            <a:endParaRPr lang="es-MX" sz="4800" dirty="0">
              <a:effectLst>
                <a:outerShdw blurRad="38100" dist="38100" dir="2700000" algn="tl">
                  <a:schemeClr val="accent6">
                    <a:lumMod val="75000"/>
                    <a:alpha val="43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1750"/>
                            </p:stCondLst>
                            <p:childTnLst>
                              <p:par>
                                <p:cTn id="13" presetID="29"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p:cTn id="15" dur="1000" fill="hold"/>
                                        <p:tgtEl>
                                          <p:spTgt spid="7">
                                            <p:txEl>
                                              <p:pRg st="0" end="0"/>
                                            </p:txEl>
                                          </p:spTgt>
                                        </p:tgtEl>
                                        <p:attrNameLst>
                                          <p:attrName>ppt_x</p:attrName>
                                        </p:attrNameLst>
                                      </p:cBhvr>
                                      <p:tavLst>
                                        <p:tav tm="0">
                                          <p:val>
                                            <p:strVal val="#ppt_x-.2"/>
                                          </p:val>
                                        </p:tav>
                                        <p:tav tm="100000">
                                          <p:val>
                                            <p:strVal val="#ppt_x"/>
                                          </p:val>
                                        </p:tav>
                                      </p:tavLst>
                                    </p:anim>
                                    <p:anim calcmode="lin" valueType="num">
                                      <p:cBhvr>
                                        <p:cTn id="16" dur="1000" fill="hold"/>
                                        <p:tgtEl>
                                          <p:spTgt spid="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La pizzería</a:t>
            </a:r>
            <a:endParaRPr lang="es-MX" sz="3200" dirty="0"/>
          </a:p>
        </p:txBody>
      </p:sp>
      <p:sp>
        <p:nvSpPr>
          <p:cNvPr id="3" name="2 Marcador de contenido"/>
          <p:cNvSpPr>
            <a:spLocks noGrp="1"/>
          </p:cNvSpPr>
          <p:nvPr>
            <p:ph idx="1"/>
          </p:nvPr>
        </p:nvSpPr>
        <p:spPr/>
        <p:txBody>
          <a:bodyPr>
            <a:normAutofit fontScale="62500" lnSpcReduction="20000"/>
          </a:bodyPr>
          <a:lstStyle/>
          <a:p>
            <a:r>
              <a:rPr lang="es-MX" dirty="0" smtClean="0"/>
              <a:t>El </a:t>
            </a:r>
            <a:r>
              <a:rPr lang="es-MX" b="1" dirty="0" smtClean="0"/>
              <a:t>objetivo</a:t>
            </a:r>
            <a:r>
              <a:rPr lang="es-MX" dirty="0" smtClean="0"/>
              <a:t> de la actividad es entrenar las habilidades de los participantes en el desarrollo de sus habilidades identificando cuándo tiene que enfrentar un problema. Para ello, los aprendizajes esperados son:</a:t>
            </a:r>
          </a:p>
          <a:p>
            <a:pPr algn="just"/>
            <a:endParaRPr lang="es-MX" dirty="0" smtClean="0"/>
          </a:p>
          <a:p>
            <a:pPr lvl="1" algn="just"/>
            <a:r>
              <a:rPr lang="es-MX" b="1" u="sng" dirty="0" smtClean="0"/>
              <a:t>Conocimiento</a:t>
            </a:r>
            <a:r>
              <a:rPr lang="es-MX" b="1" dirty="0" smtClean="0"/>
              <a:t>:</a:t>
            </a:r>
            <a:r>
              <a:rPr lang="es-MX" dirty="0" smtClean="0"/>
              <a:t> Reconocer la condiciones que producen problemas.</a:t>
            </a:r>
          </a:p>
          <a:p>
            <a:pPr lvl="1" algn="just"/>
            <a:endParaRPr lang="es-MX" b="1" u="sng" dirty="0" smtClean="0"/>
          </a:p>
          <a:p>
            <a:pPr lvl="1" algn="just"/>
            <a:r>
              <a:rPr lang="es-MX" b="1" u="sng" dirty="0" smtClean="0"/>
              <a:t>Habilidad</a:t>
            </a:r>
            <a:r>
              <a:rPr lang="es-MX" b="1" dirty="0" smtClean="0"/>
              <a:t>:</a:t>
            </a:r>
            <a:r>
              <a:rPr lang="es-MX" dirty="0" smtClean="0"/>
              <a:t> Identificar cuándo la presencia de una dificultad representa un problema.</a:t>
            </a:r>
          </a:p>
          <a:p>
            <a:pPr lvl="1" algn="just"/>
            <a:endParaRPr lang="es-MX" b="1" u="sng" dirty="0" smtClean="0"/>
          </a:p>
          <a:p>
            <a:pPr lvl="1" algn="just"/>
            <a:r>
              <a:rPr lang="es-MX" b="1" u="sng" dirty="0" smtClean="0"/>
              <a:t>Actitud</a:t>
            </a:r>
            <a:r>
              <a:rPr lang="es-MX" b="1" dirty="0" smtClean="0"/>
              <a:t>:</a:t>
            </a:r>
            <a:r>
              <a:rPr lang="es-MX" dirty="0" smtClean="0"/>
              <a:t> Los participantes entrenaran sus habilidades de observación en el desarrollo de sus tareas.</a:t>
            </a:r>
            <a:endParaRPr lang="es-MX" b="1" u="sng"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10</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9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39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59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79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La pizzería</a:t>
            </a:r>
            <a:endParaRPr lang="es-MX" sz="3200" dirty="0"/>
          </a:p>
        </p:txBody>
      </p:sp>
      <p:sp>
        <p:nvSpPr>
          <p:cNvPr id="3" name="2 Marcador de contenido"/>
          <p:cNvSpPr>
            <a:spLocks noGrp="1"/>
          </p:cNvSpPr>
          <p:nvPr>
            <p:ph idx="1"/>
          </p:nvPr>
        </p:nvSpPr>
        <p:spPr/>
        <p:txBody>
          <a:bodyPr>
            <a:normAutofit fontScale="85000" lnSpcReduction="10000"/>
          </a:bodyPr>
          <a:lstStyle/>
          <a:p>
            <a:r>
              <a:rPr lang="es-MX" b="1" dirty="0" smtClean="0"/>
              <a:t>Descripción de la actividad</a:t>
            </a:r>
            <a:r>
              <a:rPr lang="es-MX" dirty="0" smtClean="0"/>
              <a:t>.</a:t>
            </a:r>
          </a:p>
          <a:p>
            <a:pPr lvl="1"/>
            <a:r>
              <a:rPr lang="es-MX" dirty="0" smtClean="0"/>
              <a:t>Los participantes entrenaran sus habilidades de observación </a:t>
            </a:r>
            <a:r>
              <a:rPr lang="es-MX" b="1" dirty="0" smtClean="0"/>
              <a:t>para detectar la presencia de dificultades</a:t>
            </a:r>
            <a:r>
              <a:rPr lang="es-MX" dirty="0" smtClean="0"/>
              <a:t> en el desarrollo de sus tareas, identificando </a:t>
            </a:r>
            <a:r>
              <a:rPr lang="es-MX" b="1" dirty="0" smtClean="0"/>
              <a:t>cuando están  realmente ante un problema y cuál es su magnitud</a:t>
            </a:r>
            <a:r>
              <a:rPr lang="es-MX" dirty="0" smtClean="0"/>
              <a:t>. El ejercicio lo harán en un ambiente laboral simulado, en el cual se encuentren definidos los objetivos y las responsabilidades específicas de cada participante.</a:t>
            </a:r>
            <a:endParaRPr lang="es-MX"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11</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900"/>
                            </p:stCondLst>
                            <p:childTnLst>
                              <p:par>
                                <p:cTn id="11" presetID="22" presetClass="entr" presetSubtype="4"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par>
                          <p:cTn id="14" fill="hold">
                            <p:stCondLst>
                              <p:cond delay="2400"/>
                            </p:stCondLst>
                            <p:childTnLst>
                              <p:par>
                                <p:cTn id="15" presetID="22" presetClass="entr" presetSubtype="4"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La pizzería</a:t>
            </a:r>
            <a:endParaRPr lang="es-MX" sz="3200" dirty="0"/>
          </a:p>
        </p:txBody>
      </p:sp>
      <p:sp>
        <p:nvSpPr>
          <p:cNvPr id="3" name="2 Marcador de contenido"/>
          <p:cNvSpPr>
            <a:spLocks noGrp="1"/>
          </p:cNvSpPr>
          <p:nvPr>
            <p:ph idx="1"/>
          </p:nvPr>
        </p:nvSpPr>
        <p:spPr>
          <a:xfrm>
            <a:off x="467544" y="1268760"/>
            <a:ext cx="8229600" cy="4958011"/>
          </a:xfrm>
        </p:spPr>
        <p:txBody>
          <a:bodyPr>
            <a:normAutofit fontScale="40000" lnSpcReduction="20000"/>
          </a:bodyPr>
          <a:lstStyle/>
          <a:p>
            <a:r>
              <a:rPr lang="es-MX" sz="5000" b="1" dirty="0" smtClean="0"/>
              <a:t>Desarrollo de la actividad</a:t>
            </a:r>
            <a:r>
              <a:rPr lang="es-MX" sz="5000" dirty="0" smtClean="0"/>
              <a:t>.</a:t>
            </a:r>
          </a:p>
          <a:p>
            <a:pPr lvl="1"/>
            <a:endParaRPr lang="es-MX" dirty="0" smtClean="0"/>
          </a:p>
          <a:p>
            <a:pPr lvl="1"/>
            <a:r>
              <a:rPr lang="es-MX" sz="4500" dirty="0" smtClean="0"/>
              <a:t>Un problema es una situación en la cual algo no está sucediendo como queremos. Pero… ¿en función de qué esperamos que sucedan las cosas? Generalmente, en función de los sueños que tenemos o de las metas que nos hemos trazado, de las tareas que se nos encomiendan o de ciertas responsabilidades que hemos asumido. A partir de ello, podemos asumir que </a:t>
            </a:r>
            <a:r>
              <a:rPr lang="es-MX" sz="4500" b="1" dirty="0" smtClean="0"/>
              <a:t>un problema es un conjunto de hechos o circunstancias que dificultan la consecución de un fin</a:t>
            </a:r>
            <a:r>
              <a:rPr lang="es-MX" sz="4500" dirty="0" smtClean="0"/>
              <a:t>. Tanto en nuestra vida laboral como en nuestra vida profesional, siempre estamos enfrentando dificultades. En la vida siempre vamos a enfrentar problemas porque eso es consustancial al hombre, al mismo tiempo, debemos estar conscientes de que enfrentarlos nos permite superarlos y avanzar.</a:t>
            </a:r>
            <a:endParaRPr lang="es-MX" sz="4500" b="1" u="sng"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12</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9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900"/>
                            </p:stCondLst>
                            <p:childTnLst>
                              <p:par>
                                <p:cTn id="17" presetID="29"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La pizzería</a:t>
            </a:r>
            <a:endParaRPr lang="es-MX" sz="3200" dirty="0"/>
          </a:p>
        </p:txBody>
      </p:sp>
      <p:sp>
        <p:nvSpPr>
          <p:cNvPr id="3" name="2 Marcador de contenido"/>
          <p:cNvSpPr>
            <a:spLocks noGrp="1"/>
          </p:cNvSpPr>
          <p:nvPr>
            <p:ph idx="1"/>
          </p:nvPr>
        </p:nvSpPr>
        <p:spPr/>
        <p:txBody>
          <a:bodyPr>
            <a:normAutofit fontScale="55000" lnSpcReduction="20000"/>
          </a:bodyPr>
          <a:lstStyle/>
          <a:p>
            <a:r>
              <a:rPr lang="es-MX" sz="3800" b="1" dirty="0" smtClean="0"/>
              <a:t>Desarrollo de la actividad</a:t>
            </a:r>
            <a:r>
              <a:rPr lang="es-MX" sz="3800" dirty="0" smtClean="0"/>
              <a:t>.</a:t>
            </a:r>
          </a:p>
          <a:p>
            <a:pPr lvl="1"/>
            <a:endParaRPr lang="es-MX" sz="2900" dirty="0" smtClean="0"/>
          </a:p>
          <a:p>
            <a:pPr lvl="1"/>
            <a:r>
              <a:rPr lang="es-MX" sz="2900" dirty="0" smtClean="0"/>
              <a:t>Podríamos decir que la incomodidad que nos produce un problema constituye el motor que nos mueve a actuar, y esa acción buscará producir cambios positivos. Por eso se dice que </a:t>
            </a:r>
            <a:r>
              <a:rPr lang="es-MX" sz="2900" b="1" dirty="0" smtClean="0"/>
              <a:t>un problema es, en realidad, una oportunidad para crear mejores condiciones</a:t>
            </a:r>
            <a:r>
              <a:rPr lang="es-MX" sz="2900" dirty="0" smtClean="0"/>
              <a:t>. Entonces debemos aprender a detectar señales que nos permitan identificar todo aquello que obstaculiza el logro de nuestros objetivos o los objetivos de un equipo de trabajo.</a:t>
            </a:r>
          </a:p>
          <a:p>
            <a:pPr lvl="1"/>
            <a:endParaRPr lang="es-MX" sz="2900" dirty="0" smtClean="0"/>
          </a:p>
          <a:p>
            <a:pPr lvl="1"/>
            <a:r>
              <a:rPr lang="es-MX" sz="2900" dirty="0" smtClean="0"/>
              <a:t>No todos los problemas llevan puesta una etiqueta visible que anuncie: “Aquí problema”. Para descubrirlos se requiere aprender a hacerse preguntas adecuadas: ¿qué está pasando que no logro lo que me propongo?, ¿qué es lo que quiero lograr realmente?, ¿qué tengo que hacer?, ¿cómo enfrentar mis responsabilidades?, ¿qué se espera de mi?</a:t>
            </a:r>
            <a:endParaRPr lang="es-MX" sz="29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13</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9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4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208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La pizzería</a:t>
            </a:r>
            <a:endParaRPr lang="es-MX" sz="3200" dirty="0"/>
          </a:p>
        </p:txBody>
      </p:sp>
      <p:sp>
        <p:nvSpPr>
          <p:cNvPr id="3" name="2 Marcador de contenido"/>
          <p:cNvSpPr>
            <a:spLocks noGrp="1"/>
          </p:cNvSpPr>
          <p:nvPr>
            <p:ph idx="1"/>
          </p:nvPr>
        </p:nvSpPr>
        <p:spPr>
          <a:xfrm>
            <a:off x="467544" y="1196752"/>
            <a:ext cx="8229600" cy="5030019"/>
          </a:xfrm>
        </p:spPr>
        <p:txBody>
          <a:bodyPr>
            <a:normAutofit fontScale="32500" lnSpcReduction="20000"/>
          </a:bodyPr>
          <a:lstStyle/>
          <a:p>
            <a:r>
              <a:rPr lang="es-MX" sz="6200" b="1" dirty="0" smtClean="0"/>
              <a:t>Desarrollo de la actividad</a:t>
            </a:r>
            <a:r>
              <a:rPr lang="es-MX" sz="6200" dirty="0" smtClean="0"/>
              <a:t>.</a:t>
            </a:r>
          </a:p>
          <a:p>
            <a:pPr lvl="1"/>
            <a:r>
              <a:rPr lang="es-MX" sz="4600" dirty="0" smtClean="0"/>
              <a:t>Ahora, el solo reconocimiento de un problema no es suficiente para que se resuelva. Por ejemplo, muchos de nosotros reconocemos que fumar es dañino para la salud, pero continuamos fumando regularmente. En este caso existe el reconocimiento del problema, pero falta la decisión de hacer algo al respecto, y nuestra decisión de “hacer algo” está asociada a la motivación que tengamos para lograr lo que nos hemos propuesto.</a:t>
            </a:r>
          </a:p>
          <a:p>
            <a:pPr lvl="1"/>
            <a:endParaRPr lang="es-MX" sz="2500" dirty="0" smtClean="0"/>
          </a:p>
          <a:p>
            <a:pPr lvl="1"/>
            <a:r>
              <a:rPr lang="es-MX" sz="4600" dirty="0" smtClean="0"/>
              <a:t>Hay varias actitudes posibles frente a un problema. Podemos, por ejemplo, ignorarlo y seguir actuando como si no existiera. Puede ocurrir que nos asustemos ante las consecuencias de una dificultad y nos paralicemos; o bien que reaccionemos impulsivamente —a tontas y a locas—. La consecuencia probablemente será que no logremos nuestro objetivo. </a:t>
            </a:r>
            <a:r>
              <a:rPr lang="es-MX" sz="4600" b="1" dirty="0" smtClean="0"/>
              <a:t> Una forma adecuada de enfrentar un problema es considerar que, desde nuestro punto de vista, tiene solución</a:t>
            </a:r>
            <a:r>
              <a:rPr lang="es-MX" sz="4600" dirty="0" smtClean="0"/>
              <a:t>. Un primer paso es, por consiguiente, reconocer la existencia del problema, definir el tipo de dificultad que nos ofrece, dimensionar su magnitud, verlo como un desafío a nuestra capacidad de transformar y mejorar nuestro entorno en forma positiva, y ponernos en acción para superarlo.</a:t>
            </a:r>
            <a:endParaRPr lang="es-MX" sz="4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14</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9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900"/>
                            </p:stCondLst>
                            <p:childTnLst>
                              <p:par>
                                <p:cTn id="17" presetID="22" presetClass="entr" presetSubtype="4"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1000"/>
                                        <p:tgtEl>
                                          <p:spTgt spid="3">
                                            <p:txEl>
                                              <p:pRg st="1" end="1"/>
                                            </p:txEl>
                                          </p:spTgt>
                                        </p:tgtEl>
                                      </p:cBhvr>
                                    </p:animEffect>
                                  </p:childTnLst>
                                </p:cTn>
                              </p:par>
                            </p:childTnLst>
                          </p:cTn>
                        </p:par>
                        <p:par>
                          <p:cTn id="20" fill="hold">
                            <p:stCondLst>
                              <p:cond delay="3900"/>
                            </p:stCondLst>
                            <p:childTnLst>
                              <p:par>
                                <p:cTn id="21" presetID="22" presetClass="entr" presetSubtype="4"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down)">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La pizzería</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15</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9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La pizzería</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16</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9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NO PELLIZQUEN LA UVA</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RESOLUCIÓN DE PROBLEMAS</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RECOLECTAR, ORGANIZAR Y ANALIZAR LA INFORMACIÓN.</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17</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8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12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No pellizquen la uva</a:t>
            </a:r>
            <a:endParaRPr lang="es-MX" sz="3200" dirty="0"/>
          </a:p>
        </p:txBody>
      </p:sp>
      <p:sp>
        <p:nvSpPr>
          <p:cNvPr id="3" name="2 Marcador de contenido"/>
          <p:cNvSpPr>
            <a:spLocks noGrp="1"/>
          </p:cNvSpPr>
          <p:nvPr>
            <p:ph idx="1"/>
          </p:nvPr>
        </p:nvSpPr>
        <p:spPr/>
        <p:txBody>
          <a:bodyPr>
            <a:normAutofit fontScale="62500" lnSpcReduction="20000"/>
          </a:bodyPr>
          <a:lstStyle/>
          <a:p>
            <a:r>
              <a:rPr lang="es-MX" dirty="0" smtClean="0"/>
              <a:t>El </a:t>
            </a:r>
            <a:r>
              <a:rPr lang="es-MX" b="1" dirty="0" smtClean="0"/>
              <a:t>objetivo</a:t>
            </a:r>
            <a:r>
              <a:rPr lang="es-MX" dirty="0" smtClean="0"/>
              <a:t> de la actividad es ejercitar la recolección de información, según objetivos definidos. Para ello, los aprendizajes esperados son:</a:t>
            </a:r>
          </a:p>
          <a:p>
            <a:pPr algn="just"/>
            <a:endParaRPr lang="es-MX" dirty="0" smtClean="0"/>
          </a:p>
          <a:p>
            <a:pPr lvl="1" algn="just"/>
            <a:r>
              <a:rPr lang="es-MX" b="1" u="sng" dirty="0" smtClean="0"/>
              <a:t>Conocimiento</a:t>
            </a:r>
            <a:r>
              <a:rPr lang="es-MX" b="1" dirty="0" smtClean="0"/>
              <a:t>:</a:t>
            </a:r>
            <a:r>
              <a:rPr lang="es-MX" dirty="0" smtClean="0"/>
              <a:t> Identificar diversos modos para recolectar y organizar información, que ayude de mejor manera a enfrentar un problema.</a:t>
            </a:r>
          </a:p>
          <a:p>
            <a:pPr lvl="1" algn="just"/>
            <a:endParaRPr lang="es-MX" b="1" u="sng" dirty="0" smtClean="0"/>
          </a:p>
          <a:p>
            <a:pPr lvl="1" algn="just"/>
            <a:r>
              <a:rPr lang="es-MX" b="1" u="sng" dirty="0" smtClean="0"/>
              <a:t>Habilidad</a:t>
            </a:r>
            <a:r>
              <a:rPr lang="es-MX" b="1" dirty="0" smtClean="0"/>
              <a:t>:</a:t>
            </a:r>
            <a:r>
              <a:rPr lang="es-MX" dirty="0" smtClean="0"/>
              <a:t> Organizar información relevante para la comprensión de un problema.</a:t>
            </a:r>
          </a:p>
          <a:p>
            <a:pPr lvl="1" algn="just"/>
            <a:endParaRPr lang="es-MX" b="1" u="sng" dirty="0" smtClean="0"/>
          </a:p>
          <a:p>
            <a:pPr lvl="1" algn="just"/>
            <a:r>
              <a:rPr lang="es-MX" b="1" u="sng" dirty="0" smtClean="0"/>
              <a:t>Actitud</a:t>
            </a:r>
            <a:r>
              <a:rPr lang="es-MX" b="1" dirty="0" smtClean="0"/>
              <a:t>:</a:t>
            </a:r>
            <a:r>
              <a:rPr lang="es-MX" dirty="0" smtClean="0"/>
              <a:t> Interesarse por reunir y organizar información significativa que permita entender un problema.</a:t>
            </a:r>
            <a:endParaRPr lang="es-MX"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18</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6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66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86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No pellizquen la uva</a:t>
            </a:r>
            <a:endParaRPr lang="es-MX" sz="3200" dirty="0"/>
          </a:p>
        </p:txBody>
      </p:sp>
      <p:sp>
        <p:nvSpPr>
          <p:cNvPr id="3" name="2 Marcador de contenido"/>
          <p:cNvSpPr>
            <a:spLocks noGrp="1"/>
          </p:cNvSpPr>
          <p:nvPr>
            <p:ph idx="1"/>
          </p:nvPr>
        </p:nvSpPr>
        <p:spPr/>
        <p:txBody>
          <a:bodyPr>
            <a:normAutofit/>
          </a:bodyPr>
          <a:lstStyle/>
          <a:p>
            <a:r>
              <a:rPr lang="es-MX" b="1" dirty="0" smtClean="0"/>
              <a:t>Descripción de la actividad</a:t>
            </a:r>
            <a:r>
              <a:rPr lang="es-MX" dirty="0" smtClean="0"/>
              <a:t>.</a:t>
            </a:r>
          </a:p>
          <a:p>
            <a:pPr lvl="1"/>
            <a:r>
              <a:rPr lang="es-MX" dirty="0" smtClean="0"/>
              <a:t>La actividad que se propone a continuación </a:t>
            </a:r>
            <a:r>
              <a:rPr lang="es-MX" b="1" dirty="0" smtClean="0"/>
              <a:t>permite ejercitar la recolección de información</a:t>
            </a:r>
            <a:r>
              <a:rPr lang="es-MX" dirty="0" smtClean="0"/>
              <a:t>, según objetivos definidos. Luego de recabada, </a:t>
            </a:r>
            <a:r>
              <a:rPr lang="es-MX" b="1" dirty="0" smtClean="0"/>
              <a:t> se ordena y analiza</a:t>
            </a:r>
            <a:r>
              <a:rPr lang="es-MX" dirty="0" smtClean="0"/>
              <a:t> para tomar decisiones.</a:t>
            </a:r>
            <a:endParaRPr lang="es-MX"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19</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600"/>
                            </p:stCondLst>
                            <p:childTnLst>
                              <p:par>
                                <p:cTn id="17" presetID="22" presetClass="entr" presetSubtype="4"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Introducción</a:t>
            </a:r>
            <a:endParaRPr lang="es-MX" sz="3200" dirty="0"/>
          </a:p>
        </p:txBody>
      </p:sp>
      <p:sp>
        <p:nvSpPr>
          <p:cNvPr id="3" name="2 Marcador de contenido"/>
          <p:cNvSpPr>
            <a:spLocks noGrp="1"/>
          </p:cNvSpPr>
          <p:nvPr>
            <p:ph idx="1"/>
          </p:nvPr>
        </p:nvSpPr>
        <p:spPr/>
        <p:txBody>
          <a:bodyPr>
            <a:normAutofit fontScale="70000" lnSpcReduction="20000"/>
          </a:bodyPr>
          <a:lstStyle/>
          <a:p>
            <a:r>
              <a:rPr lang="es-MX" b="1" dirty="0" smtClean="0"/>
              <a:t>Definición de resolución de problemas</a:t>
            </a:r>
            <a:r>
              <a:rPr lang="es-MX" dirty="0" smtClean="0"/>
              <a:t>.</a:t>
            </a:r>
          </a:p>
          <a:p>
            <a:endParaRPr lang="es-MX" dirty="0" smtClean="0"/>
          </a:p>
          <a:p>
            <a:pPr lvl="1"/>
            <a:r>
              <a:rPr lang="es-MX" dirty="0" smtClean="0"/>
              <a:t>Resolución de problemas es el proceso a través del cual podemos reconocer las señales que identifican la presencia de una dificultad, anomalía o entorpecimiento del desarrollo normal de una tarea, recolectar la información necesaria para resolver los problemas detectados y escoger e implementar las mejores alternativas de solución, ya sea de manera individual o grupal. Cada situación es una oportunidad para que las personas sean capaces de transformar y mejorar continuamente el entorno en forma activa y además aprender de ello.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1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100"/>
                            </p:stCondLst>
                            <p:childTnLst>
                              <p:par>
                                <p:cTn id="17" presetID="29"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2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2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No pellizquen la uva</a:t>
            </a:r>
            <a:endParaRPr lang="es-MX" sz="3200" dirty="0"/>
          </a:p>
        </p:txBody>
      </p:sp>
      <p:sp>
        <p:nvSpPr>
          <p:cNvPr id="3" name="2 Marcador de contenido"/>
          <p:cNvSpPr>
            <a:spLocks noGrp="1"/>
          </p:cNvSpPr>
          <p:nvPr>
            <p:ph idx="1"/>
          </p:nvPr>
        </p:nvSpPr>
        <p:spPr>
          <a:xfrm>
            <a:off x="467544" y="1196752"/>
            <a:ext cx="8229600" cy="5030019"/>
          </a:xfrm>
        </p:spPr>
        <p:txBody>
          <a:bodyPr>
            <a:normAutofit fontScale="40000" lnSpcReduction="20000"/>
          </a:bodyPr>
          <a:lstStyle/>
          <a:p>
            <a:r>
              <a:rPr lang="es-MX" sz="6200" b="1" dirty="0" smtClean="0"/>
              <a:t>Desarrollo de la actividad</a:t>
            </a:r>
            <a:r>
              <a:rPr lang="es-MX" sz="6200" dirty="0" smtClean="0"/>
              <a:t>.</a:t>
            </a:r>
          </a:p>
          <a:p>
            <a:pPr lvl="1"/>
            <a:endParaRPr lang="es-MX" dirty="0" smtClean="0"/>
          </a:p>
          <a:p>
            <a:pPr lvl="1"/>
            <a:r>
              <a:rPr lang="es-MX" sz="4500" dirty="0" smtClean="0"/>
              <a:t>En el proceso de resolución de problemas, la identificación y definición de éstos, es sólo el punto de partida. Corresponde ahora avanzar </a:t>
            </a:r>
            <a:r>
              <a:rPr lang="es-MX" sz="4500" b="1" dirty="0" smtClean="0"/>
              <a:t>en la comprensión de un problema</a:t>
            </a:r>
            <a:r>
              <a:rPr lang="es-MX" sz="4500" dirty="0" smtClean="0"/>
              <a:t>. Para estos es necesario </a:t>
            </a:r>
            <a:r>
              <a:rPr lang="es-MX" sz="4500" b="1" dirty="0" smtClean="0"/>
              <a:t>recoger, organizar y analizar la información relevante</a:t>
            </a:r>
            <a:r>
              <a:rPr lang="es-MX" sz="4500" dirty="0" smtClean="0"/>
              <a:t>, que describe el problema en todas sus dimensiones, contexto y circunstancias.</a:t>
            </a:r>
          </a:p>
          <a:p>
            <a:pPr lvl="1"/>
            <a:endParaRPr lang="es-MX" sz="4500" dirty="0" smtClean="0"/>
          </a:p>
          <a:p>
            <a:pPr lvl="1"/>
            <a:r>
              <a:rPr lang="es-MX" sz="4500" dirty="0" smtClean="0"/>
              <a:t>Puesto que una serie de datos no sirve por sí sola, para entender un problema se debe decidir sobre la forma de ordenarlos y jerarquizarlos, de tal manera que se vea reflejado en todas sus características y aspectos. Esta etapa del camino de solución de problemas se denomina </a:t>
            </a:r>
            <a:r>
              <a:rPr lang="es-MX" sz="4500" b="1" dirty="0" smtClean="0"/>
              <a:t>registro y clasificación de información</a:t>
            </a:r>
            <a:r>
              <a:rPr lang="es-MX" sz="4500" dirty="0" smtClean="0"/>
              <a:t>.</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20</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600"/>
                            </p:stCondLst>
                            <p:childTnLst>
                              <p:par>
                                <p:cTn id="17" presetID="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4600"/>
                            </p:stCondLst>
                            <p:childTnLst>
                              <p:par>
                                <p:cTn id="22" presetID="2" presetClass="entr" presetSubtype="4"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No pellizquen la uva</a:t>
            </a:r>
            <a:endParaRPr lang="es-MX" sz="3200" dirty="0"/>
          </a:p>
        </p:txBody>
      </p:sp>
      <p:sp>
        <p:nvSpPr>
          <p:cNvPr id="3" name="2 Marcador de contenido"/>
          <p:cNvSpPr>
            <a:spLocks noGrp="1"/>
          </p:cNvSpPr>
          <p:nvPr>
            <p:ph idx="1"/>
          </p:nvPr>
        </p:nvSpPr>
        <p:spPr>
          <a:xfrm>
            <a:off x="467544" y="1196752"/>
            <a:ext cx="8229600" cy="5030019"/>
          </a:xfrm>
        </p:spPr>
        <p:txBody>
          <a:bodyPr>
            <a:normAutofit/>
          </a:bodyPr>
          <a:lstStyle/>
          <a:p>
            <a:r>
              <a:rPr lang="es-MX" sz="1600" b="1" dirty="0" smtClean="0"/>
              <a:t>Desarrollo de la actividad</a:t>
            </a:r>
            <a:r>
              <a:rPr lang="es-MX" sz="1600" dirty="0" smtClean="0"/>
              <a:t>.</a:t>
            </a:r>
          </a:p>
          <a:p>
            <a:pPr lvl="1"/>
            <a:r>
              <a:rPr lang="es-MX" sz="1600" dirty="0" smtClean="0"/>
              <a:t>La observación es la forma básica en que obtenemos información de todo lo que nos rodea. Sin embargo, para que la observación sea útil y contribuya en el proceso de toma de decisiones, necesitamos registrar el resultado de nuestras observaciones, ordenar y clasificar los datos y, finalmente, analizarlos.</a:t>
            </a:r>
          </a:p>
          <a:p>
            <a:pPr lvl="1"/>
            <a:r>
              <a:rPr lang="es-MX" sz="1600" dirty="0" smtClean="0"/>
              <a:t>Veamos un ejemplo de formato simple de registro.</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21</a:t>
            </a:fld>
            <a:endParaRPr lang="es-MX" dirty="0"/>
          </a:p>
        </p:txBody>
      </p:sp>
      <p:graphicFrame>
        <p:nvGraphicFramePr>
          <p:cNvPr id="5" name="4 Tabla"/>
          <p:cNvGraphicFramePr>
            <a:graphicFrameLocks noGrp="1"/>
          </p:cNvGraphicFramePr>
          <p:nvPr/>
        </p:nvGraphicFramePr>
        <p:xfrm>
          <a:off x="1115616" y="3861048"/>
          <a:ext cx="7488832" cy="2159000"/>
        </p:xfrm>
        <a:graphic>
          <a:graphicData uri="http://schemas.openxmlformats.org/drawingml/2006/table">
            <a:tbl>
              <a:tblPr/>
              <a:tblGrid>
                <a:gridCol w="3649594"/>
                <a:gridCol w="3839238"/>
              </a:tblGrid>
              <a:tr h="431800">
                <a:tc>
                  <a:txBody>
                    <a:bodyPr/>
                    <a:lstStyle/>
                    <a:p>
                      <a:pPr marL="88900" indent="-6350" algn="l">
                        <a:spcBef>
                          <a:spcPts val="600"/>
                        </a:spcBef>
                        <a:spcAft>
                          <a:spcPts val="600"/>
                        </a:spcAft>
                      </a:pPr>
                      <a:r>
                        <a:rPr lang="es-MX" sz="1200" b="1" dirty="0">
                          <a:solidFill>
                            <a:srgbClr val="261C09"/>
                          </a:solidFill>
                          <a:latin typeface="Trebuchet MS"/>
                          <a:ea typeface="Calibri"/>
                          <a:cs typeface="Times New Roman"/>
                        </a:rPr>
                        <a:t>La situación catalogada como problema es:</a:t>
                      </a:r>
                      <a:endParaRPr lang="es-MX" sz="2000" b="1"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EDD"/>
                    </a:solidFill>
                  </a:tcPr>
                </a:tc>
                <a:tc>
                  <a:txBody>
                    <a:bodyPr/>
                    <a:lstStyle/>
                    <a:p>
                      <a:pPr marL="30480" indent="450215" algn="l">
                        <a:spcBef>
                          <a:spcPts val="600"/>
                        </a:spcBef>
                        <a:spcAft>
                          <a:spcPts val="600"/>
                        </a:spcAft>
                      </a:pPr>
                      <a:endParaRPr lang="es-MX" sz="900" b="0"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EDD"/>
                    </a:solidFill>
                  </a:tcPr>
                </a:tc>
              </a:tr>
              <a:tr h="431800">
                <a:tc>
                  <a:txBody>
                    <a:bodyPr/>
                    <a:lstStyle/>
                    <a:p>
                      <a:pPr marL="88900" indent="-6350" algn="l">
                        <a:spcBef>
                          <a:spcPts val="600"/>
                        </a:spcBef>
                        <a:spcAft>
                          <a:spcPts val="600"/>
                        </a:spcAft>
                      </a:pPr>
                      <a:r>
                        <a:rPr lang="es-MX" sz="1200" b="1" dirty="0">
                          <a:solidFill>
                            <a:srgbClr val="261C09"/>
                          </a:solidFill>
                          <a:latin typeface="Trebuchet MS"/>
                          <a:ea typeface="Calibri"/>
                          <a:cs typeface="Times New Roman"/>
                        </a:rPr>
                        <a:t>Descripción de la situación actual:</a:t>
                      </a:r>
                      <a:endParaRPr lang="es-MX" sz="2000" b="1"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BE7D"/>
                    </a:solidFill>
                  </a:tcPr>
                </a:tc>
                <a:tc>
                  <a:txBody>
                    <a:bodyPr/>
                    <a:lstStyle/>
                    <a:p>
                      <a:pPr marL="30480" indent="450215" algn="l">
                        <a:spcBef>
                          <a:spcPts val="600"/>
                        </a:spcBef>
                        <a:spcAft>
                          <a:spcPts val="600"/>
                        </a:spcAft>
                      </a:pPr>
                      <a:endParaRPr lang="es-MX" sz="900" b="0"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BE7D"/>
                    </a:solidFill>
                  </a:tcPr>
                </a:tc>
              </a:tr>
              <a:tr h="431800">
                <a:tc>
                  <a:txBody>
                    <a:bodyPr/>
                    <a:lstStyle/>
                    <a:p>
                      <a:pPr marL="88900" indent="-6350" algn="l">
                        <a:spcBef>
                          <a:spcPts val="600"/>
                        </a:spcBef>
                        <a:spcAft>
                          <a:spcPts val="600"/>
                        </a:spcAft>
                      </a:pPr>
                      <a:r>
                        <a:rPr lang="es-MX" sz="1200" b="1" dirty="0">
                          <a:solidFill>
                            <a:srgbClr val="261C09"/>
                          </a:solidFill>
                          <a:latin typeface="Trebuchet MS"/>
                          <a:ea typeface="Calibri"/>
                          <a:cs typeface="Times New Roman"/>
                        </a:rPr>
                        <a:t>Descripción de la situación deseada:</a:t>
                      </a:r>
                      <a:endParaRPr lang="es-MX" sz="2000" b="1"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EDD"/>
                    </a:solidFill>
                  </a:tcPr>
                </a:tc>
                <a:tc>
                  <a:txBody>
                    <a:bodyPr/>
                    <a:lstStyle/>
                    <a:p>
                      <a:pPr marL="30480" indent="450215" algn="l">
                        <a:spcBef>
                          <a:spcPts val="600"/>
                        </a:spcBef>
                        <a:spcAft>
                          <a:spcPts val="600"/>
                        </a:spcAft>
                      </a:pPr>
                      <a:endParaRPr lang="es-MX" sz="900" b="0"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EDD"/>
                    </a:solidFill>
                  </a:tcPr>
                </a:tc>
              </a:tr>
              <a:tr h="431800">
                <a:tc>
                  <a:txBody>
                    <a:bodyPr/>
                    <a:lstStyle/>
                    <a:p>
                      <a:pPr marL="88900" indent="-6350" algn="l">
                        <a:spcBef>
                          <a:spcPts val="600"/>
                        </a:spcBef>
                        <a:spcAft>
                          <a:spcPts val="600"/>
                        </a:spcAft>
                      </a:pPr>
                      <a:r>
                        <a:rPr lang="es-MX" sz="1200" b="1" dirty="0">
                          <a:solidFill>
                            <a:srgbClr val="261C09"/>
                          </a:solidFill>
                          <a:latin typeface="Trebuchet MS"/>
                          <a:ea typeface="Calibri"/>
                          <a:cs typeface="Times New Roman"/>
                        </a:rPr>
                        <a:t>Registro de las diferencias entre la situación actual y la deseada:</a:t>
                      </a:r>
                      <a:endParaRPr lang="es-MX" sz="2000" b="1"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BE7D"/>
                    </a:solidFill>
                  </a:tcPr>
                </a:tc>
                <a:tc>
                  <a:txBody>
                    <a:bodyPr/>
                    <a:lstStyle/>
                    <a:p>
                      <a:pPr marL="30480" indent="450215" algn="l">
                        <a:spcBef>
                          <a:spcPts val="600"/>
                        </a:spcBef>
                        <a:spcAft>
                          <a:spcPts val="600"/>
                        </a:spcAft>
                      </a:pPr>
                      <a:endParaRPr lang="es-MX" sz="900" b="0"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BE7D"/>
                    </a:solidFill>
                  </a:tcPr>
                </a:tc>
              </a:tr>
              <a:tr h="431800">
                <a:tc>
                  <a:txBody>
                    <a:bodyPr/>
                    <a:lstStyle/>
                    <a:p>
                      <a:pPr marL="88900" indent="-6350" algn="l">
                        <a:spcBef>
                          <a:spcPts val="600"/>
                        </a:spcBef>
                        <a:spcAft>
                          <a:spcPts val="600"/>
                        </a:spcAft>
                      </a:pPr>
                      <a:r>
                        <a:rPr lang="es-MX" sz="1200" b="1" dirty="0">
                          <a:solidFill>
                            <a:srgbClr val="261C09"/>
                          </a:solidFill>
                          <a:latin typeface="Trebuchet MS"/>
                          <a:ea typeface="Calibri"/>
                          <a:cs typeface="Times New Roman"/>
                        </a:rPr>
                        <a:t>Los datos:</a:t>
                      </a:r>
                      <a:endParaRPr lang="es-MX" sz="2000" b="1"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EDD"/>
                    </a:solidFill>
                  </a:tcPr>
                </a:tc>
                <a:tc>
                  <a:txBody>
                    <a:bodyPr/>
                    <a:lstStyle/>
                    <a:p>
                      <a:pPr marL="30480" indent="450215" algn="l">
                        <a:spcBef>
                          <a:spcPts val="600"/>
                        </a:spcBef>
                        <a:spcAft>
                          <a:spcPts val="600"/>
                        </a:spcAft>
                      </a:pPr>
                      <a:endParaRPr lang="es-MX" sz="900" b="0"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EDD"/>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6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1" end="1"/>
                                            </p:txEl>
                                          </p:spTgt>
                                        </p:tgtEl>
                                      </p:cBhvr>
                                    </p:animEffect>
                                  </p:childTnLst>
                                </p:cTn>
                              </p:par>
                            </p:childTnLst>
                          </p:cTn>
                        </p:par>
                        <p:par>
                          <p:cTn id="24" fill="hold">
                            <p:stCondLst>
                              <p:cond delay="169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2" end="2"/>
                                            </p:txEl>
                                          </p:spTgt>
                                        </p:tgtEl>
                                      </p:cBhvr>
                                    </p:animEffect>
                                  </p:childTnLst>
                                </p:cTn>
                              </p:par>
                            </p:childTnLst>
                          </p:cTn>
                        </p:par>
                        <p:par>
                          <p:cTn id="32" fill="hold">
                            <p:stCondLst>
                              <p:cond delay="19450"/>
                            </p:stCondLst>
                            <p:childTnLst>
                              <p:par>
                                <p:cTn id="33" presetID="3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800" decel="100000"/>
                                        <p:tgtEl>
                                          <p:spTgt spid="5"/>
                                        </p:tgtEl>
                                      </p:cBhvr>
                                    </p:animEffect>
                                    <p:anim calcmode="lin" valueType="num">
                                      <p:cBhvr>
                                        <p:cTn id="36" dur="800" decel="100000" fill="hold"/>
                                        <p:tgtEl>
                                          <p:spTgt spid="5"/>
                                        </p:tgtEl>
                                        <p:attrNameLst>
                                          <p:attrName>style.rotation</p:attrName>
                                        </p:attrNameLst>
                                      </p:cBhvr>
                                      <p:tavLst>
                                        <p:tav tm="0">
                                          <p:val>
                                            <p:fltVal val="-90"/>
                                          </p:val>
                                        </p:tav>
                                        <p:tav tm="100000">
                                          <p:val>
                                            <p:fltVal val="0"/>
                                          </p:val>
                                        </p:tav>
                                      </p:tavLst>
                                    </p:anim>
                                    <p:anim calcmode="lin" valueType="num">
                                      <p:cBhvr>
                                        <p:cTn id="37" dur="800" decel="100000" fill="hold"/>
                                        <p:tgtEl>
                                          <p:spTgt spid="5"/>
                                        </p:tgtEl>
                                        <p:attrNameLst>
                                          <p:attrName>ppt_x</p:attrName>
                                        </p:attrNameLst>
                                      </p:cBhvr>
                                      <p:tavLst>
                                        <p:tav tm="0">
                                          <p:val>
                                            <p:strVal val="#ppt_x+0.4"/>
                                          </p:val>
                                        </p:tav>
                                        <p:tav tm="100000">
                                          <p:val>
                                            <p:strVal val="#ppt_x-0.05"/>
                                          </p:val>
                                        </p:tav>
                                      </p:tavLst>
                                    </p:anim>
                                    <p:anim calcmode="lin" valueType="num">
                                      <p:cBhvr>
                                        <p:cTn id="38" dur="800" decel="100000" fill="hold"/>
                                        <p:tgtEl>
                                          <p:spTgt spid="5"/>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No pellizquen la uva</a:t>
            </a:r>
            <a:endParaRPr lang="es-MX" sz="3200" dirty="0"/>
          </a:p>
        </p:txBody>
      </p:sp>
      <p:sp>
        <p:nvSpPr>
          <p:cNvPr id="3" name="2 Marcador de contenido"/>
          <p:cNvSpPr>
            <a:spLocks noGrp="1"/>
          </p:cNvSpPr>
          <p:nvPr>
            <p:ph idx="1"/>
          </p:nvPr>
        </p:nvSpPr>
        <p:spPr>
          <a:xfrm>
            <a:off x="467544" y="1268760"/>
            <a:ext cx="8229600" cy="4958011"/>
          </a:xfrm>
        </p:spPr>
        <p:txBody>
          <a:bodyPr>
            <a:normAutofit fontScale="70000" lnSpcReduction="20000"/>
          </a:bodyPr>
          <a:lstStyle/>
          <a:p>
            <a:r>
              <a:rPr lang="es-MX" b="1" dirty="0" smtClean="0"/>
              <a:t>Desarrollo de la actividad</a:t>
            </a:r>
            <a:r>
              <a:rPr lang="es-MX" dirty="0" smtClean="0"/>
              <a:t>.</a:t>
            </a:r>
          </a:p>
          <a:p>
            <a:endParaRPr lang="es-MX" dirty="0" smtClean="0"/>
          </a:p>
          <a:p>
            <a:pPr lvl="1"/>
            <a:r>
              <a:rPr lang="es-MX" dirty="0" smtClean="0"/>
              <a:t>La necesidad de encontrar soluciones a los problemas ha sido desde siempre el “motor-desafío” que ha impulsado a la humanidad a través de toda la historia, desde la utilización del fuego y la invención de la rueda, hasta el desarrollo de las más sofisticadas tecnologías actuales. De hecho, todas las grandes obras de los tiempos modernos partieron por un análisis sistemático de un problema. Y decimos sistemático cuando ha habido un registro y análisis secuencial de datos y hechos que permiten sacar conclusiones válidas.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22</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6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No pellizquen la uva</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23</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No pellizquen la uva</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24</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Un problema, un desafío</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RESOLUCIÓN DE PROBLEMAS</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RECOLECTAR, ORGANIZAR Y ANALIZAR LA INFORMACIÓN QUE RESUELVE EL PROBLEMA.</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25</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8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33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Un problema, un desafío</a:t>
            </a:r>
            <a:endParaRPr lang="es-MX" sz="3200" dirty="0"/>
          </a:p>
        </p:txBody>
      </p:sp>
      <p:sp>
        <p:nvSpPr>
          <p:cNvPr id="3" name="2 Marcador de contenido"/>
          <p:cNvSpPr>
            <a:spLocks noGrp="1"/>
          </p:cNvSpPr>
          <p:nvPr>
            <p:ph idx="1"/>
          </p:nvPr>
        </p:nvSpPr>
        <p:spPr/>
        <p:txBody>
          <a:bodyPr>
            <a:normAutofit fontScale="55000" lnSpcReduction="20000"/>
          </a:bodyPr>
          <a:lstStyle/>
          <a:p>
            <a:r>
              <a:rPr lang="es-MX" dirty="0" smtClean="0"/>
              <a:t>El </a:t>
            </a:r>
            <a:r>
              <a:rPr lang="es-MX" b="1" dirty="0" smtClean="0"/>
              <a:t>objetivo</a:t>
            </a:r>
            <a:r>
              <a:rPr lang="es-MX" dirty="0" smtClean="0"/>
              <a:t> de la actividad es lograr que los participantes reflexionen sobre los componentes que intervienen en un problema. Para ello, los aprendizajes esperados son:</a:t>
            </a:r>
          </a:p>
          <a:p>
            <a:pPr algn="just"/>
            <a:endParaRPr lang="es-MX" dirty="0" smtClean="0"/>
          </a:p>
          <a:p>
            <a:pPr lvl="1" algn="just"/>
            <a:r>
              <a:rPr lang="es-MX" sz="3300" b="1" u="sng" dirty="0" smtClean="0"/>
              <a:t>Conocimiento</a:t>
            </a:r>
            <a:r>
              <a:rPr lang="es-MX" sz="3300" b="1" dirty="0" smtClean="0"/>
              <a:t>:</a:t>
            </a:r>
            <a:r>
              <a:rPr lang="es-MX" sz="3300" dirty="0" smtClean="0"/>
              <a:t> Definir mecanismos par diagnosticar e interpretar un problema.</a:t>
            </a:r>
          </a:p>
          <a:p>
            <a:pPr lvl="1" algn="just"/>
            <a:endParaRPr lang="es-MX" sz="3300" b="1" u="sng" dirty="0" smtClean="0"/>
          </a:p>
          <a:p>
            <a:pPr lvl="1" algn="just"/>
            <a:r>
              <a:rPr lang="es-MX" sz="3300" b="1" u="sng" dirty="0" smtClean="0"/>
              <a:t>Habilidad</a:t>
            </a:r>
            <a:r>
              <a:rPr lang="es-MX" sz="3300" b="1" dirty="0" smtClean="0"/>
              <a:t>:</a:t>
            </a:r>
            <a:r>
              <a:rPr lang="es-MX" sz="3300" dirty="0" smtClean="0"/>
              <a:t> Identificar y relacionar diversos elementos de un problema, con miras a encontrar soluciones.</a:t>
            </a:r>
          </a:p>
          <a:p>
            <a:pPr lvl="1" algn="just"/>
            <a:endParaRPr lang="es-MX" sz="3300" b="1" u="sng" dirty="0" smtClean="0"/>
          </a:p>
          <a:p>
            <a:pPr lvl="1" algn="just"/>
            <a:r>
              <a:rPr lang="es-MX" sz="3300" b="1" u="sng" dirty="0" smtClean="0"/>
              <a:t>Actitud</a:t>
            </a:r>
            <a:r>
              <a:rPr lang="es-MX" sz="3300" b="1" dirty="0" smtClean="0"/>
              <a:t>:</a:t>
            </a:r>
            <a:r>
              <a:rPr lang="es-MX" sz="3300" dirty="0" smtClean="0"/>
              <a:t> Disponerse a comprender un problema es toda su dimensión, para identificar rutas para la acción.</a:t>
            </a:r>
            <a:endParaRPr lang="es-MX" sz="3300"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26</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9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9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69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89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Un problema, un desafío</a:t>
            </a:r>
            <a:endParaRPr lang="es-MX" sz="3200" dirty="0"/>
          </a:p>
        </p:txBody>
      </p:sp>
      <p:sp>
        <p:nvSpPr>
          <p:cNvPr id="3" name="2 Marcador de contenido"/>
          <p:cNvSpPr>
            <a:spLocks noGrp="1"/>
          </p:cNvSpPr>
          <p:nvPr>
            <p:ph idx="1"/>
          </p:nvPr>
        </p:nvSpPr>
        <p:spPr>
          <a:xfrm>
            <a:off x="467544" y="1052736"/>
            <a:ext cx="8229600" cy="5256584"/>
          </a:xfrm>
        </p:spPr>
        <p:txBody>
          <a:bodyPr>
            <a:noAutofit/>
          </a:bodyPr>
          <a:lstStyle/>
          <a:p>
            <a:r>
              <a:rPr lang="es-MX" sz="2000" b="1" dirty="0" smtClean="0"/>
              <a:t>Descripción de la actividad</a:t>
            </a:r>
            <a:r>
              <a:rPr lang="es-MX" sz="1600" dirty="0" smtClean="0"/>
              <a:t>.</a:t>
            </a:r>
          </a:p>
          <a:p>
            <a:pPr lvl="1"/>
            <a:r>
              <a:rPr lang="es-MX" sz="1600" dirty="0" smtClean="0"/>
              <a:t>En las actividades precedentes se definió lo que es un problema y la necesidad de recolectar y organizar información para dimensionarlo. Ahora corresponde poner en práctica esos conocimientos y habilidades, en función de </a:t>
            </a:r>
            <a:r>
              <a:rPr lang="es-MX" sz="1600" b="1" dirty="0" smtClean="0"/>
              <a:t>analizar los componentes de un problema y buscar una solución integral.</a:t>
            </a:r>
          </a:p>
          <a:p>
            <a:pPr lvl="1"/>
            <a:endParaRPr lang="es-MX" sz="600" dirty="0" smtClean="0"/>
          </a:p>
          <a:p>
            <a:pPr lvl="1"/>
            <a:r>
              <a:rPr lang="es-MX" sz="1600" dirty="0" smtClean="0"/>
              <a:t>Los problemas son como la realidad, un entramado constituido por elementos diversos, pero inesperablemente asociados. Visto así, </a:t>
            </a:r>
            <a:r>
              <a:rPr lang="es-MX" sz="1600" b="1" dirty="0" smtClean="0"/>
              <a:t>analizar un problema significa separar y fragmentar para conocer y analizar</a:t>
            </a:r>
            <a:r>
              <a:rPr lang="es-MX" sz="1600" dirty="0" smtClean="0"/>
              <a:t> la relación entre los diversos elementos y, </a:t>
            </a:r>
            <a:r>
              <a:rPr lang="es-MX" sz="1600" b="1" dirty="0" smtClean="0"/>
              <a:t>luego, organizarlos con una visión integradora,</a:t>
            </a:r>
            <a:r>
              <a:rPr lang="es-MX" sz="1600" dirty="0" smtClean="0"/>
              <a:t> de comprensión de su dimensión global. En el análisis también se debe relacionar el todo con las partes, ejercitando una forma de pensamiento y reflexión que asuma la complejidad de la realidad. </a:t>
            </a:r>
            <a:r>
              <a:rPr lang="es-MX" sz="1600" b="1" dirty="0" smtClean="0"/>
              <a:t>No hay respuestas predeterminadas o recetas para actuar frente a las dificultades</a:t>
            </a:r>
            <a:r>
              <a:rPr lang="es-MX" sz="1600" dirty="0" smtClean="0"/>
              <a:t>. Los problemas no tienen un desenlace conocido y lo que va a suceder no está descrito de antemano.</a:t>
            </a:r>
            <a:endParaRPr lang="es-MX" sz="1600" b="1" u="sng"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27</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9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900"/>
                            </p:stCondLst>
                            <p:childTnLst>
                              <p:par>
                                <p:cTn id="17" presetID="22" presetClass="entr" presetSubtype="4"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1000"/>
                                        <p:tgtEl>
                                          <p:spTgt spid="3">
                                            <p:txEl>
                                              <p:pRg st="1" end="1"/>
                                            </p:txEl>
                                          </p:spTgt>
                                        </p:tgtEl>
                                      </p:cBhvr>
                                    </p:animEffect>
                                  </p:childTnLst>
                                </p:cTn>
                              </p:par>
                            </p:childTnLst>
                          </p:cTn>
                        </p:par>
                        <p:par>
                          <p:cTn id="20" fill="hold">
                            <p:stCondLst>
                              <p:cond delay="4900"/>
                            </p:stCondLst>
                            <p:childTnLst>
                              <p:par>
                                <p:cTn id="21" presetID="22" presetClass="entr" presetSubtype="4"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down)">
                                      <p:cBhvr>
                                        <p:cTn id="23"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Un problema, un desafío</a:t>
            </a:r>
            <a:endParaRPr lang="es-MX" sz="3200" dirty="0"/>
          </a:p>
        </p:txBody>
      </p:sp>
      <p:sp>
        <p:nvSpPr>
          <p:cNvPr id="3" name="2 Marcador de contenido"/>
          <p:cNvSpPr>
            <a:spLocks noGrp="1"/>
          </p:cNvSpPr>
          <p:nvPr>
            <p:ph idx="1"/>
          </p:nvPr>
        </p:nvSpPr>
        <p:spPr/>
        <p:txBody>
          <a:bodyPr>
            <a:normAutofit fontScale="85000" lnSpcReduction="10000"/>
          </a:bodyPr>
          <a:lstStyle/>
          <a:p>
            <a:r>
              <a:rPr lang="es-MX" b="1" dirty="0" smtClean="0"/>
              <a:t>Desarrollo de la actividad</a:t>
            </a:r>
            <a:r>
              <a:rPr lang="es-MX" dirty="0" smtClean="0"/>
              <a:t>.</a:t>
            </a:r>
          </a:p>
          <a:p>
            <a:pPr lvl="1"/>
            <a:endParaRPr lang="es-MX" dirty="0" smtClean="0"/>
          </a:p>
          <a:p>
            <a:pPr lvl="1"/>
            <a:r>
              <a:rPr lang="es-MX" dirty="0" smtClean="0"/>
              <a:t>A veces los árboles no nos dejan ver el bosque o sólo centramos la atención sobre un par de árboles en medio de un espeso bosque. ¿Cómo enfrentar, por ejemplo, el reclamo de un cliente que se siente mal atendido y, por contrapartida, la queja de un empleado que se siente recargado de trabajo? Nada fácil, pero sí posible.</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28</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9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900"/>
                            </p:stCondLst>
                            <p:childTnLst>
                              <p:par>
                                <p:cTn id="17" presetID="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Un problema, un desafío</a:t>
            </a:r>
            <a:endParaRPr lang="es-MX" sz="3200" dirty="0"/>
          </a:p>
        </p:txBody>
      </p:sp>
      <p:sp>
        <p:nvSpPr>
          <p:cNvPr id="3" name="2 Marcador de contenido"/>
          <p:cNvSpPr>
            <a:spLocks noGrp="1"/>
          </p:cNvSpPr>
          <p:nvPr>
            <p:ph idx="1"/>
          </p:nvPr>
        </p:nvSpPr>
        <p:spPr>
          <a:xfrm>
            <a:off x="467544" y="1196752"/>
            <a:ext cx="8229600" cy="5030019"/>
          </a:xfrm>
        </p:spPr>
        <p:txBody>
          <a:bodyPr>
            <a:normAutofit fontScale="55000" lnSpcReduction="20000"/>
          </a:bodyPr>
          <a:lstStyle/>
          <a:p>
            <a:r>
              <a:rPr lang="es-MX" sz="3600" b="1" dirty="0" smtClean="0"/>
              <a:t>Desarrollo de la actividad</a:t>
            </a:r>
            <a:r>
              <a:rPr lang="es-MX" sz="3600" dirty="0" smtClean="0"/>
              <a:t>.</a:t>
            </a:r>
          </a:p>
          <a:p>
            <a:pPr lvl="1"/>
            <a:endParaRPr lang="es-MX" sz="1100" dirty="0" smtClean="0"/>
          </a:p>
          <a:p>
            <a:pPr lvl="1"/>
            <a:r>
              <a:rPr lang="es-MX" sz="2900" dirty="0" smtClean="0"/>
              <a:t>Un</a:t>
            </a:r>
            <a:r>
              <a:rPr lang="es-MX" sz="2900" b="1" dirty="0" smtClean="0"/>
              <a:t> problema es una situación en la que algo no está sucediendo como esperamos</a:t>
            </a:r>
            <a:r>
              <a:rPr lang="es-MX" sz="2900" dirty="0" smtClean="0"/>
              <a:t>, ya sea porque:</a:t>
            </a:r>
          </a:p>
          <a:p>
            <a:pPr lvl="1"/>
            <a:endParaRPr lang="es-MX" sz="1100" dirty="0" smtClean="0"/>
          </a:p>
          <a:p>
            <a:pPr lvl="2"/>
            <a:r>
              <a:rPr lang="es-MX" sz="2700" b="1" dirty="0" smtClean="0"/>
              <a:t>No sucede lo que debiera ocurrir</a:t>
            </a:r>
            <a:r>
              <a:rPr lang="es-MX" sz="2700" dirty="0" smtClean="0"/>
              <a:t>. Por ejemplo: “Las personas no están llegando a la hora a las reuniones programadas”, o “los plazos comprometidos para efectuar una instalación de equipamiento no se están cumpliendo”. Lo que no sucede y que debiera ocurrir es que las personas  lleguen a las reuniones a la hora programada y que se cumplan los plazos comprometidos para efectuar las instalaciones de equipamiento, respectivamente.</a:t>
            </a:r>
          </a:p>
          <a:p>
            <a:pPr lvl="2"/>
            <a:endParaRPr lang="es-MX" sz="1100" dirty="0" smtClean="0"/>
          </a:p>
          <a:p>
            <a:pPr lvl="2"/>
            <a:r>
              <a:rPr lang="es-MX" sz="2700" b="1" dirty="0" smtClean="0"/>
              <a:t>Sucede algo que no debiera ocurrir</a:t>
            </a:r>
            <a:r>
              <a:rPr lang="es-MX" sz="2700" dirty="0" smtClean="0"/>
              <a:t>. Por ejemplo: el “50% de las visitas técnicas a terreno se realizan sin el stock de repuestos suficiente” o “el 30% de las órdenes que se traspasan a Servicio Técnico están incompletas y tienen errores”. Lo que está sucediendo en las visitas en terreno no debiera ocurrir así como tampoco debiera ocurrir que las órdenes que se traspasan a Servicio Técnico estén incompletas y tengan errores.</a:t>
            </a:r>
            <a:endParaRPr lang="es-MX" sz="27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29</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9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9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82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par>
                          <p:cTn id="32" fill="hold">
                            <p:stCondLst>
                              <p:cond delay="26750"/>
                            </p:stCondLst>
                            <p:childTnLst>
                              <p:par>
                                <p:cTn id="33" presetID="41" presetClass="entr" presetSubtype="0" fill="hold" nodeType="afterEffect">
                                  <p:stCondLst>
                                    <p:cond delay="0"/>
                                  </p:stCondLst>
                                  <p:iterate type="lt">
                                    <p:tmPct val="10000"/>
                                  </p:iterate>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p:cTn id="35"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37"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Introducción</a:t>
            </a:r>
            <a:endParaRPr lang="es-MX" dirty="0"/>
          </a:p>
        </p:txBody>
      </p:sp>
      <p:graphicFrame>
        <p:nvGraphicFramePr>
          <p:cNvPr id="6" name="5 Marcador de contenido"/>
          <p:cNvGraphicFramePr>
            <a:graphicFrameLocks noGrp="1"/>
          </p:cNvGraphicFramePr>
          <p:nvPr>
            <p:ph idx="1"/>
          </p:nvPr>
        </p:nvGraphicFramePr>
        <p:xfrm>
          <a:off x="467545" y="2564903"/>
          <a:ext cx="8136902" cy="3578252"/>
        </p:xfrm>
        <a:graphic>
          <a:graphicData uri="http://schemas.openxmlformats.org/drawingml/2006/table">
            <a:tbl>
              <a:tblPr firstRow="1" bandRow="1">
                <a:tableStyleId>{93296810-A885-4BE3-A3E7-6D5BEEA58F35}</a:tableStyleId>
              </a:tblPr>
              <a:tblGrid>
                <a:gridCol w="745758"/>
                <a:gridCol w="3695572"/>
                <a:gridCol w="3695572"/>
              </a:tblGrid>
              <a:tr h="619550">
                <a:tc gridSpan="2">
                  <a:txBody>
                    <a:bodyPr/>
                    <a:lstStyle/>
                    <a:p>
                      <a:pPr algn="ctr"/>
                      <a:r>
                        <a:rPr lang="es-MX" dirty="0" smtClean="0"/>
                        <a:t>Competencias del Área de Resolución de Problemas</a:t>
                      </a:r>
                      <a:endParaRPr lang="es-MX" dirty="0"/>
                    </a:p>
                  </a:txBody>
                  <a:tcPr/>
                </a:tc>
                <a:tc hMerge="1">
                  <a:txBody>
                    <a:bodyPr/>
                    <a:lstStyle/>
                    <a:p>
                      <a:pPr algn="ctr"/>
                      <a:endParaRPr lang="es-MX" dirty="0"/>
                    </a:p>
                  </a:txBody>
                  <a:tcPr/>
                </a:tc>
                <a:tc>
                  <a:txBody>
                    <a:bodyPr/>
                    <a:lstStyle/>
                    <a:p>
                      <a:pPr algn="ctr"/>
                      <a:r>
                        <a:rPr lang="es-MX" dirty="0" smtClean="0"/>
                        <a:t>Actividades por Área de Competencia</a:t>
                      </a:r>
                      <a:endParaRPr lang="es-MX" dirty="0"/>
                    </a:p>
                  </a:txBody>
                  <a:tcPr anchor="ctr"/>
                </a:tc>
              </a:tr>
              <a:tr h="1011886">
                <a:tc>
                  <a:txBody>
                    <a:bodyPr/>
                    <a:lstStyle/>
                    <a:p>
                      <a:pPr algn="ctr"/>
                      <a:r>
                        <a:rPr lang="es-MX" dirty="0" smtClean="0">
                          <a:sym typeface="Wingdings"/>
                        </a:rPr>
                        <a:t></a:t>
                      </a:r>
                      <a:endParaRPr lang="es-MX" dirty="0"/>
                    </a:p>
                  </a:txBody>
                  <a:tcPr anchor="ctr"/>
                </a:tc>
                <a:tc>
                  <a:txBody>
                    <a:bodyPr/>
                    <a:lstStyle/>
                    <a:p>
                      <a:pPr algn="l"/>
                      <a:r>
                        <a:rPr lang="es-MX" sz="1800" kern="1200" dirty="0" smtClean="0">
                          <a:solidFill>
                            <a:schemeClr val="dk1"/>
                          </a:solidFill>
                          <a:latin typeface="+mn-lt"/>
                          <a:ea typeface="+mn-ea"/>
                          <a:cs typeface="+mn-cs"/>
                        </a:rPr>
                        <a:t>Recolectar, organizar y analizar la información que resuelve el problema.</a:t>
                      </a:r>
                      <a:endParaRPr lang="es-MX" b="1" dirty="0"/>
                    </a:p>
                  </a:txBody>
                  <a:tcPr anchor="ctr"/>
                </a:tc>
                <a:tc>
                  <a:txBody>
                    <a:bodyPr/>
                    <a:lstStyle/>
                    <a:p>
                      <a:pPr marL="273050" indent="-273050" algn="l">
                        <a:buFont typeface="Wingdings" pitchFamily="2" charset="2"/>
                        <a:buChar char="q"/>
                      </a:pPr>
                      <a:r>
                        <a:rPr lang="es-MX" dirty="0" smtClean="0"/>
                        <a:t>La pizzería.</a:t>
                      </a:r>
                    </a:p>
                    <a:p>
                      <a:pPr marL="273050" indent="-273050" algn="l">
                        <a:buFont typeface="Wingdings" pitchFamily="2" charset="2"/>
                        <a:buChar char="q"/>
                      </a:pPr>
                      <a:r>
                        <a:rPr lang="es-MX" baseline="0" dirty="0" smtClean="0"/>
                        <a:t>No pellizquen la uva.</a:t>
                      </a:r>
                    </a:p>
                    <a:p>
                      <a:pPr marL="273050" indent="-273050" algn="l">
                        <a:buFont typeface="Wingdings" pitchFamily="2" charset="2"/>
                        <a:buChar char="q"/>
                      </a:pPr>
                      <a:r>
                        <a:rPr lang="es-MX" baseline="0" dirty="0" smtClean="0"/>
                        <a:t>Un problema, un desafío.</a:t>
                      </a:r>
                    </a:p>
                  </a:txBody>
                  <a:tcPr anchor="ctr"/>
                </a:tc>
              </a:tr>
              <a:tr h="1011886">
                <a:tc>
                  <a:txBody>
                    <a:bodyPr/>
                    <a:lstStyle/>
                    <a:p>
                      <a:pPr algn="ctr"/>
                      <a:r>
                        <a:rPr lang="es-MX" dirty="0" smtClean="0">
                          <a:sym typeface="Wingdings"/>
                        </a:rPr>
                        <a:t></a:t>
                      </a:r>
                      <a:endParaRPr lang="es-MX" dirty="0"/>
                    </a:p>
                  </a:txBody>
                  <a:tcPr anchor="ctr"/>
                </a:tc>
                <a:tc>
                  <a:txBody>
                    <a:bodyPr/>
                    <a:lstStyle/>
                    <a:p>
                      <a:pPr algn="l"/>
                      <a:r>
                        <a:rPr lang="es-MX" sz="1800" kern="1200" dirty="0" smtClean="0">
                          <a:solidFill>
                            <a:schemeClr val="dk1"/>
                          </a:solidFill>
                          <a:latin typeface="+mn-lt"/>
                          <a:ea typeface="+mn-ea"/>
                          <a:cs typeface="+mn-cs"/>
                        </a:rPr>
                        <a:t>Aplicar alternativas de solución de problemas.</a:t>
                      </a:r>
                      <a:endParaRPr lang="es-MX" b="1" dirty="0"/>
                    </a:p>
                  </a:txBody>
                  <a:tcPr anchor="ctr"/>
                </a:tc>
                <a:tc>
                  <a:txBody>
                    <a:bodyPr/>
                    <a:lstStyle/>
                    <a:p>
                      <a:pPr marL="273050" indent="-273050" algn="l">
                        <a:buFont typeface="Wingdings" pitchFamily="2" charset="2"/>
                        <a:buChar char="q"/>
                      </a:pPr>
                      <a:r>
                        <a:rPr lang="es-MX" dirty="0" smtClean="0"/>
                        <a:t>¿Cuántas vacas son tres carpas?</a:t>
                      </a:r>
                    </a:p>
                    <a:p>
                      <a:pPr marL="273050" indent="-273050" algn="l">
                        <a:buFont typeface="Wingdings" pitchFamily="2" charset="2"/>
                        <a:buChar char="q"/>
                      </a:pPr>
                      <a:r>
                        <a:rPr lang="es-MX" dirty="0" smtClean="0"/>
                        <a:t>Campanas</a:t>
                      </a:r>
                      <a:r>
                        <a:rPr lang="es-MX" baseline="0" dirty="0" smtClean="0"/>
                        <a:t> de boda.</a:t>
                      </a:r>
                      <a:endParaRPr lang="es-MX" dirty="0" smtClean="0"/>
                    </a:p>
                    <a:p>
                      <a:pPr marL="273050" indent="-273050" algn="l">
                        <a:buFont typeface="Wingdings" pitchFamily="2" charset="2"/>
                        <a:buChar char="q"/>
                      </a:pPr>
                      <a:r>
                        <a:rPr lang="es-MX" dirty="0" smtClean="0"/>
                        <a:t>El sorteo.</a:t>
                      </a:r>
                    </a:p>
                  </a:txBody>
                  <a:tcPr anchor="ctr"/>
                </a:tc>
              </a:tr>
              <a:tr h="885071">
                <a:tc>
                  <a:txBody>
                    <a:bodyPr/>
                    <a:lstStyle/>
                    <a:p>
                      <a:pPr algn="ctr"/>
                      <a:r>
                        <a:rPr lang="es-MX" dirty="0" smtClean="0">
                          <a:sym typeface="Wingdings"/>
                        </a:rPr>
                        <a:t></a:t>
                      </a:r>
                      <a:endParaRPr lang="es-MX" dirty="0"/>
                    </a:p>
                  </a:txBody>
                  <a:tcPr anchor="ctr"/>
                </a:tc>
                <a:tc>
                  <a:txBody>
                    <a:bodyPr/>
                    <a:lstStyle/>
                    <a:p>
                      <a:r>
                        <a:rPr lang="es-MX" sz="1800" kern="1200" dirty="0" smtClean="0">
                          <a:solidFill>
                            <a:schemeClr val="dk1"/>
                          </a:solidFill>
                          <a:latin typeface="+mn-lt"/>
                          <a:ea typeface="+mn-ea"/>
                          <a:cs typeface="+mn-cs"/>
                        </a:rPr>
                        <a:t>Resolver problemas interpersonales.</a:t>
                      </a:r>
                      <a:endParaRPr lang="es-MX" sz="1800" kern="1200" dirty="0">
                        <a:solidFill>
                          <a:schemeClr val="dk1"/>
                        </a:solidFill>
                        <a:latin typeface="+mn-lt"/>
                        <a:ea typeface="+mn-ea"/>
                        <a:cs typeface="+mn-cs"/>
                      </a:endParaRPr>
                    </a:p>
                  </a:txBody>
                  <a:tcPr anchor="ctr"/>
                </a:tc>
                <a:tc>
                  <a:txBody>
                    <a:bodyPr/>
                    <a:lstStyle/>
                    <a:p>
                      <a:pPr marL="273050" indent="-273050" algn="l">
                        <a:buFont typeface="Wingdings" pitchFamily="2" charset="2"/>
                        <a:buChar char="q"/>
                      </a:pPr>
                      <a:r>
                        <a:rPr lang="es-MX" dirty="0" smtClean="0"/>
                        <a:t>¿Se atraen los polos opuestos?</a:t>
                      </a:r>
                    </a:p>
                    <a:p>
                      <a:pPr marL="273050" indent="-273050" algn="l">
                        <a:buFont typeface="Wingdings" pitchFamily="2" charset="2"/>
                        <a:buChar char="q"/>
                      </a:pPr>
                      <a:r>
                        <a:rPr lang="es-MX" dirty="0" smtClean="0"/>
                        <a:t>La horma de tu zapato.</a:t>
                      </a:r>
                    </a:p>
                    <a:p>
                      <a:pPr marL="273050" indent="-273050" algn="l">
                        <a:buFont typeface="Wingdings" pitchFamily="2" charset="2"/>
                        <a:buChar char="q"/>
                      </a:pPr>
                      <a:r>
                        <a:rPr lang="es-MX" dirty="0" smtClean="0"/>
                        <a:t>El consejo de tribus.</a:t>
                      </a:r>
                      <a:endParaRPr lang="es-MX" dirty="0"/>
                    </a:p>
                  </a:txBody>
                  <a:tcPr anchor="ctr"/>
                </a:tc>
              </a:tr>
            </a:tbl>
          </a:graphicData>
        </a:graphic>
      </p:graphicFrame>
      <p:sp>
        <p:nvSpPr>
          <p:cNvPr id="4" name="3 Marcador de número de diapositiva"/>
          <p:cNvSpPr>
            <a:spLocks noGrp="1"/>
          </p:cNvSpPr>
          <p:nvPr>
            <p:ph type="sldNum" sz="quarter" idx="12"/>
          </p:nvPr>
        </p:nvSpPr>
        <p:spPr/>
        <p:txBody>
          <a:bodyPr/>
          <a:lstStyle/>
          <a:p>
            <a:fld id="{863DAC2C-C515-4487-A285-EDDAB0EBC0A4}" type="slidenum">
              <a:rPr lang="es-MX" smtClean="0"/>
              <a:pPr/>
              <a:t>3</a:t>
            </a:fld>
            <a:endParaRPr lang="es-MX" dirty="0"/>
          </a:p>
        </p:txBody>
      </p:sp>
      <p:sp>
        <p:nvSpPr>
          <p:cNvPr id="5" name="4 Rectángulo"/>
          <p:cNvSpPr/>
          <p:nvPr/>
        </p:nvSpPr>
        <p:spPr>
          <a:xfrm>
            <a:off x="467544" y="1340768"/>
            <a:ext cx="8208912" cy="1200329"/>
          </a:xfrm>
          <a:prstGeom prst="rect">
            <a:avLst/>
          </a:prstGeom>
        </p:spPr>
        <p:txBody>
          <a:bodyPr wrap="square">
            <a:spAutoFit/>
          </a:bodyPr>
          <a:lstStyle/>
          <a:p>
            <a:pPr algn="just"/>
            <a:r>
              <a:rPr lang="es-MX" dirty="0" smtClean="0"/>
              <a:t>Aplicada al mundo laboral, la resolución de problemas permite mantener el correcto desarrollo de las actividades, tareas o procesos, y estar preparado para enfrentar de manera eficiente los entorpecimientos cotidianos que se presentan en la ejecución de una labor</a:t>
            </a:r>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1"/>
                                          </p:val>
                                        </p:tav>
                                        <p:tav tm="100000">
                                          <p:val>
                                            <p:strVal val="#ppt_x"/>
                                          </p:val>
                                        </p:tav>
                                      </p:tavLst>
                                    </p:anim>
                                    <p:anim calcmode="lin" valueType="num">
                                      <p:cBhvr>
                                        <p:cTn id="9" dur="5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050"/>
                            </p:stCondLst>
                            <p:childTnLst>
                              <p:par>
                                <p:cTn id="11" presetID="2" presetClass="entr" presetSubtype="4" fill="hold"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15" fill="hold">
                            <p:stCondLst>
                              <p:cond delay="2050"/>
                            </p:stCondLst>
                            <p:childTnLst>
                              <p:par>
                                <p:cTn id="16" presetID="30"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800" decel="100000"/>
                                        <p:tgtEl>
                                          <p:spTgt spid="6"/>
                                        </p:tgtEl>
                                      </p:cBhvr>
                                    </p:animEffect>
                                    <p:anim calcmode="lin" valueType="num">
                                      <p:cBhvr>
                                        <p:cTn id="19" dur="800" decel="100000" fill="hold"/>
                                        <p:tgtEl>
                                          <p:spTgt spid="6"/>
                                        </p:tgtEl>
                                        <p:attrNameLst>
                                          <p:attrName>style.rotation</p:attrName>
                                        </p:attrNameLst>
                                      </p:cBhvr>
                                      <p:tavLst>
                                        <p:tav tm="0">
                                          <p:val>
                                            <p:fltVal val="-90"/>
                                          </p:val>
                                        </p:tav>
                                        <p:tav tm="100000">
                                          <p:val>
                                            <p:fltVal val="0"/>
                                          </p:val>
                                        </p:tav>
                                      </p:tavLst>
                                    </p:anim>
                                    <p:anim calcmode="lin" valueType="num">
                                      <p:cBhvr>
                                        <p:cTn id="20" dur="800" decel="100000" fill="hold"/>
                                        <p:tgtEl>
                                          <p:spTgt spid="6"/>
                                        </p:tgtEl>
                                        <p:attrNameLst>
                                          <p:attrName>ppt_x</p:attrName>
                                        </p:attrNameLst>
                                      </p:cBhvr>
                                      <p:tavLst>
                                        <p:tav tm="0">
                                          <p:val>
                                            <p:strVal val="#ppt_x+0.4"/>
                                          </p:val>
                                        </p:tav>
                                        <p:tav tm="100000">
                                          <p:val>
                                            <p:strVal val="#ppt_x-0.05"/>
                                          </p:val>
                                        </p:tav>
                                      </p:tavLst>
                                    </p:anim>
                                    <p:anim calcmode="lin" valueType="num">
                                      <p:cBhvr>
                                        <p:cTn id="21" dur="800" decel="100000" fill="hold"/>
                                        <p:tgtEl>
                                          <p:spTgt spid="6"/>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Un problema, un desafío</a:t>
            </a:r>
            <a:endParaRPr lang="es-MX" sz="3200" dirty="0"/>
          </a:p>
        </p:txBody>
      </p:sp>
      <p:sp>
        <p:nvSpPr>
          <p:cNvPr id="3" name="2 Marcador de contenido"/>
          <p:cNvSpPr>
            <a:spLocks noGrp="1"/>
          </p:cNvSpPr>
          <p:nvPr>
            <p:ph idx="1"/>
          </p:nvPr>
        </p:nvSpPr>
        <p:spPr>
          <a:xfrm>
            <a:off x="467544" y="1628800"/>
            <a:ext cx="8229600" cy="4597971"/>
          </a:xfrm>
        </p:spPr>
        <p:txBody>
          <a:bodyPr>
            <a:normAutofit fontScale="55000" lnSpcReduction="20000"/>
          </a:bodyPr>
          <a:lstStyle/>
          <a:p>
            <a:pPr lvl="1"/>
            <a:r>
              <a:rPr lang="es-MX" dirty="0" smtClean="0"/>
              <a:t>En los ejemplos anteriores, los trabajadores deben hacer una misma tarea dos o tres veces hasta que se resuelva el problema. Por consiguiente, ellos se recargan de trabajo y el cliente se molesta.</a:t>
            </a:r>
          </a:p>
          <a:p>
            <a:endParaRPr lang="es-MX" dirty="0" smtClean="0"/>
          </a:p>
          <a:p>
            <a:pPr lvl="1"/>
            <a:r>
              <a:rPr lang="es-MX" dirty="0" smtClean="0"/>
              <a:t>Este enfoque pone el acento en una comparación: nos obliga a </a:t>
            </a:r>
            <a:r>
              <a:rPr lang="es-MX" b="1" dirty="0" smtClean="0"/>
              <a:t>buscar la diferencia entre lo que es (sucede u ocurre) y lo que debiera ser (suceder u ocurrir)</a:t>
            </a:r>
            <a:r>
              <a:rPr lang="es-MX" dirty="0" smtClean="0"/>
              <a:t>. En el ámbito del trabajo estas diferencias se hacen presentes básicamente en las siguientes situaciones y elementos:</a:t>
            </a:r>
          </a:p>
          <a:p>
            <a:pPr lvl="2"/>
            <a:r>
              <a:rPr lang="es-MX" sz="2500" dirty="0" smtClean="0"/>
              <a:t>En los procedimientos.</a:t>
            </a:r>
          </a:p>
          <a:p>
            <a:pPr lvl="2"/>
            <a:r>
              <a:rPr lang="es-MX" sz="2500" dirty="0" smtClean="0"/>
              <a:t>En la calidad o cantidad de las materias primas.</a:t>
            </a:r>
          </a:p>
          <a:p>
            <a:pPr lvl="2"/>
            <a:r>
              <a:rPr lang="es-MX" sz="2500" dirty="0" smtClean="0"/>
              <a:t>En el tiempo disponible.</a:t>
            </a:r>
          </a:p>
          <a:p>
            <a:pPr lvl="2"/>
            <a:r>
              <a:rPr lang="es-MX" sz="2500" dirty="0" smtClean="0"/>
              <a:t>En la calidad de los recursos humanos, en el plano individual y en su desempeño grupal.</a:t>
            </a:r>
          </a:p>
          <a:p>
            <a:pPr lvl="2"/>
            <a:r>
              <a:rPr lang="es-MX" sz="2500" dirty="0" smtClean="0"/>
              <a:t>En la tecnología de que se dispone.</a:t>
            </a:r>
          </a:p>
          <a:p>
            <a:pPr lvl="2"/>
            <a:r>
              <a:rPr lang="es-MX" sz="2500" dirty="0" smtClean="0"/>
              <a:t>En los recursos financieros que se necesitan.</a:t>
            </a:r>
          </a:p>
          <a:p>
            <a:pPr lvl="2"/>
            <a:r>
              <a:rPr lang="es-MX" sz="2500" dirty="0" smtClean="0"/>
              <a:t>En la cultura organizacional.</a:t>
            </a:r>
            <a:endParaRPr lang="es-MX" sz="25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30</a:t>
            </a:fld>
            <a:endParaRPr lang="es-MX" dirty="0"/>
          </a:p>
        </p:txBody>
      </p:sp>
      <p:sp>
        <p:nvSpPr>
          <p:cNvPr id="5" name="4 Rectángulo"/>
          <p:cNvSpPr/>
          <p:nvPr/>
        </p:nvSpPr>
        <p:spPr>
          <a:xfrm>
            <a:off x="467544" y="1196752"/>
            <a:ext cx="2668103" cy="369332"/>
          </a:xfrm>
          <a:prstGeom prst="rect">
            <a:avLst/>
          </a:prstGeom>
        </p:spPr>
        <p:txBody>
          <a:bodyPr wrap="none">
            <a:spAutoFit/>
          </a:bodyPr>
          <a:lstStyle/>
          <a:p>
            <a:r>
              <a:rPr lang="es-MX" b="1" dirty="0" smtClean="0"/>
              <a:t>Desarrollo de la actividad</a:t>
            </a:r>
            <a:r>
              <a:rPr lang="es-MX"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9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1155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childTnLst>
                          </p:cTn>
                        </p:par>
                        <p:par>
                          <p:cTn id="26" fill="hold">
                            <p:stCondLst>
                              <p:cond delay="2345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3" end="3"/>
                                            </p:txEl>
                                          </p:spTgt>
                                        </p:tgtEl>
                                      </p:cBhvr>
                                    </p:animEffect>
                                  </p:childTnLst>
                                </p:cTn>
                              </p:par>
                            </p:childTnLst>
                          </p:cTn>
                        </p:par>
                        <p:par>
                          <p:cTn id="34" fill="hold">
                            <p:stCondLst>
                              <p:cond delay="2490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p:cTn id="3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3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
                                            <p:txEl>
                                              <p:pRg st="4" end="4"/>
                                            </p:txEl>
                                          </p:spTgt>
                                        </p:tgtEl>
                                      </p:cBhvr>
                                    </p:animEffect>
                                  </p:childTnLst>
                                </p:cTn>
                              </p:par>
                            </p:childTnLst>
                          </p:cTn>
                        </p:par>
                        <p:par>
                          <p:cTn id="42" fill="hold">
                            <p:stCondLst>
                              <p:cond delay="27350"/>
                            </p:stCondLst>
                            <p:childTnLst>
                              <p:par>
                                <p:cTn id="43" presetID="41" presetClass="entr" presetSubtype="0" fill="hold" nodeType="afterEffect">
                                  <p:stCondLst>
                                    <p:cond delay="0"/>
                                  </p:stCondLst>
                                  <p:iterate type="lt">
                                    <p:tmPct val="10000"/>
                                  </p:iterate>
                                  <p:childTnLst>
                                    <p:set>
                                      <p:cBhvr>
                                        <p:cTn id="44" dur="1" fill="hold">
                                          <p:stCondLst>
                                            <p:cond delay="0"/>
                                          </p:stCondLst>
                                        </p:cTn>
                                        <p:tgtEl>
                                          <p:spTgt spid="3">
                                            <p:txEl>
                                              <p:pRg st="5" end="5"/>
                                            </p:txEl>
                                          </p:spTgt>
                                        </p:tgtEl>
                                        <p:attrNameLst>
                                          <p:attrName>style.visibility</p:attrName>
                                        </p:attrNameLst>
                                      </p:cBhvr>
                                      <p:to>
                                        <p:strVal val="visible"/>
                                      </p:to>
                                    </p:set>
                                    <p:anim calcmode="lin" valueType="num">
                                      <p:cBhvr>
                                        <p:cTn id="45"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47"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3">
                                            <p:txEl>
                                              <p:pRg st="5" end="5"/>
                                            </p:txEl>
                                          </p:spTgt>
                                        </p:tgtEl>
                                      </p:cBhvr>
                                    </p:animEffect>
                                  </p:childTnLst>
                                </p:cTn>
                              </p:par>
                            </p:childTnLst>
                          </p:cTn>
                        </p:par>
                        <p:par>
                          <p:cTn id="50" fill="hold">
                            <p:stCondLst>
                              <p:cond delay="28850"/>
                            </p:stCondLst>
                            <p:childTnLst>
                              <p:par>
                                <p:cTn id="51" presetID="41" presetClass="entr" presetSubtype="0" fill="hold" nodeType="afterEffect">
                                  <p:stCondLst>
                                    <p:cond delay="0"/>
                                  </p:stCondLst>
                                  <p:iterate type="lt">
                                    <p:tmPct val="10000"/>
                                  </p:iterate>
                                  <p:childTnLst>
                                    <p:set>
                                      <p:cBhvr>
                                        <p:cTn id="52" dur="1" fill="hold">
                                          <p:stCondLst>
                                            <p:cond delay="0"/>
                                          </p:stCondLst>
                                        </p:cTn>
                                        <p:tgtEl>
                                          <p:spTgt spid="3">
                                            <p:txEl>
                                              <p:pRg st="6" end="6"/>
                                            </p:txEl>
                                          </p:spTgt>
                                        </p:tgtEl>
                                        <p:attrNameLst>
                                          <p:attrName>style.visibility</p:attrName>
                                        </p:attrNameLst>
                                      </p:cBhvr>
                                      <p:to>
                                        <p:strVal val="visible"/>
                                      </p:to>
                                    </p:set>
                                    <p:anim calcmode="lin" valueType="num">
                                      <p:cBhvr>
                                        <p:cTn id="53"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55"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3">
                                            <p:txEl>
                                              <p:pRg st="6" end="6"/>
                                            </p:txEl>
                                          </p:spTgt>
                                        </p:tgtEl>
                                      </p:cBhvr>
                                    </p:animEffect>
                                  </p:childTnLst>
                                </p:cTn>
                              </p:par>
                            </p:childTnLst>
                          </p:cTn>
                        </p:par>
                        <p:par>
                          <p:cTn id="58" fill="hold">
                            <p:stCondLst>
                              <p:cond delay="32900"/>
                            </p:stCondLst>
                            <p:childTnLst>
                              <p:par>
                                <p:cTn id="59" presetID="41" presetClass="entr" presetSubtype="0" fill="hold" nodeType="afterEffect">
                                  <p:stCondLst>
                                    <p:cond delay="0"/>
                                  </p:stCondLst>
                                  <p:iterate type="lt">
                                    <p:tmPct val="10000"/>
                                  </p:iterate>
                                  <p:childTnLst>
                                    <p:set>
                                      <p:cBhvr>
                                        <p:cTn id="60" dur="1" fill="hold">
                                          <p:stCondLst>
                                            <p:cond delay="0"/>
                                          </p:stCondLst>
                                        </p:cTn>
                                        <p:tgtEl>
                                          <p:spTgt spid="3">
                                            <p:txEl>
                                              <p:pRg st="7" end="7"/>
                                            </p:txEl>
                                          </p:spTgt>
                                        </p:tgtEl>
                                        <p:attrNameLst>
                                          <p:attrName>style.visibility</p:attrName>
                                        </p:attrNameLst>
                                      </p:cBhvr>
                                      <p:to>
                                        <p:strVal val="visible"/>
                                      </p:to>
                                    </p:set>
                                    <p:anim calcmode="lin" valueType="num">
                                      <p:cBhvr>
                                        <p:cTn id="61" dur="500" fill="hold"/>
                                        <p:tgtEl>
                                          <p:spTgt spid="3">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
                                            <p:txEl>
                                              <p:pRg st="7" end="7"/>
                                            </p:txEl>
                                          </p:spTgt>
                                        </p:tgtEl>
                                        <p:attrNameLst>
                                          <p:attrName>ppt_y</p:attrName>
                                        </p:attrNameLst>
                                      </p:cBhvr>
                                      <p:tavLst>
                                        <p:tav tm="0">
                                          <p:val>
                                            <p:strVal val="#ppt_y"/>
                                          </p:val>
                                        </p:tav>
                                        <p:tav tm="100000">
                                          <p:val>
                                            <p:strVal val="#ppt_y"/>
                                          </p:val>
                                        </p:tav>
                                      </p:tavLst>
                                    </p:anim>
                                    <p:anim calcmode="lin" valueType="num">
                                      <p:cBhvr>
                                        <p:cTn id="63" dur="500" fill="hold"/>
                                        <p:tgtEl>
                                          <p:spTgt spid="3">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
                                            <p:txEl>
                                              <p:pRg st="7" end="7"/>
                                            </p:txEl>
                                          </p:spTgt>
                                        </p:tgtEl>
                                      </p:cBhvr>
                                    </p:animEffect>
                                  </p:childTnLst>
                                </p:cTn>
                              </p:par>
                            </p:childTnLst>
                          </p:cTn>
                        </p:par>
                        <p:par>
                          <p:cTn id="66" fill="hold">
                            <p:stCondLst>
                              <p:cond delay="34800"/>
                            </p:stCondLst>
                            <p:childTnLst>
                              <p:par>
                                <p:cTn id="67" presetID="41" presetClass="entr" presetSubtype="0" fill="hold" nodeType="afterEffect">
                                  <p:stCondLst>
                                    <p:cond delay="0"/>
                                  </p:stCondLst>
                                  <p:iterate type="lt">
                                    <p:tmPct val="10000"/>
                                  </p:iterate>
                                  <p:childTnLst>
                                    <p:set>
                                      <p:cBhvr>
                                        <p:cTn id="68" dur="1" fill="hold">
                                          <p:stCondLst>
                                            <p:cond delay="0"/>
                                          </p:stCondLst>
                                        </p:cTn>
                                        <p:tgtEl>
                                          <p:spTgt spid="3">
                                            <p:txEl>
                                              <p:pRg st="8" end="8"/>
                                            </p:txEl>
                                          </p:spTgt>
                                        </p:tgtEl>
                                        <p:attrNameLst>
                                          <p:attrName>style.visibility</p:attrName>
                                        </p:attrNameLst>
                                      </p:cBhvr>
                                      <p:to>
                                        <p:strVal val="visible"/>
                                      </p:to>
                                    </p:set>
                                    <p:anim calcmode="lin" valueType="num">
                                      <p:cBhvr>
                                        <p:cTn id="69" dur="500" fill="hold"/>
                                        <p:tgtEl>
                                          <p:spTgt spid="3">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3">
                                            <p:txEl>
                                              <p:pRg st="8" end="8"/>
                                            </p:txEl>
                                          </p:spTgt>
                                        </p:tgtEl>
                                        <p:attrNameLst>
                                          <p:attrName>ppt_y</p:attrName>
                                        </p:attrNameLst>
                                      </p:cBhvr>
                                      <p:tavLst>
                                        <p:tav tm="0">
                                          <p:val>
                                            <p:strVal val="#ppt_y"/>
                                          </p:val>
                                        </p:tav>
                                        <p:tav tm="100000">
                                          <p:val>
                                            <p:strVal val="#ppt_y"/>
                                          </p:val>
                                        </p:tav>
                                      </p:tavLst>
                                    </p:anim>
                                    <p:anim calcmode="lin" valueType="num">
                                      <p:cBhvr>
                                        <p:cTn id="71" dur="500" fill="hold"/>
                                        <p:tgtEl>
                                          <p:spTgt spid="3">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3">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3">
                                            <p:txEl>
                                              <p:pRg st="8" end="8"/>
                                            </p:txEl>
                                          </p:spTgt>
                                        </p:tgtEl>
                                      </p:cBhvr>
                                    </p:animEffect>
                                  </p:childTnLst>
                                </p:cTn>
                              </p:par>
                            </p:childTnLst>
                          </p:cTn>
                        </p:par>
                        <p:par>
                          <p:cTn id="74" fill="hold">
                            <p:stCondLst>
                              <p:cond delay="37200"/>
                            </p:stCondLst>
                            <p:childTnLst>
                              <p:par>
                                <p:cTn id="75" presetID="41" presetClass="entr" presetSubtype="0" fill="hold" nodeType="afterEffect">
                                  <p:stCondLst>
                                    <p:cond delay="0"/>
                                  </p:stCondLst>
                                  <p:iterate type="lt">
                                    <p:tmPct val="10000"/>
                                  </p:iterate>
                                  <p:childTnLst>
                                    <p:set>
                                      <p:cBhvr>
                                        <p:cTn id="76" dur="1" fill="hold">
                                          <p:stCondLst>
                                            <p:cond delay="0"/>
                                          </p:stCondLst>
                                        </p:cTn>
                                        <p:tgtEl>
                                          <p:spTgt spid="3">
                                            <p:txEl>
                                              <p:pRg st="9" end="9"/>
                                            </p:txEl>
                                          </p:spTgt>
                                        </p:tgtEl>
                                        <p:attrNameLst>
                                          <p:attrName>style.visibility</p:attrName>
                                        </p:attrNameLst>
                                      </p:cBhvr>
                                      <p:to>
                                        <p:strVal val="visible"/>
                                      </p:to>
                                    </p:set>
                                    <p:anim calcmode="lin" valueType="num">
                                      <p:cBhvr>
                                        <p:cTn id="77" dur="500" fill="hold"/>
                                        <p:tgtEl>
                                          <p:spTgt spid="3">
                                            <p:txEl>
                                              <p:pRg st="9" end="9"/>
                                            </p:txEl>
                                          </p:spTgt>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3">
                                            <p:txEl>
                                              <p:pRg st="9" end="9"/>
                                            </p:txEl>
                                          </p:spTgt>
                                        </p:tgtEl>
                                        <p:attrNameLst>
                                          <p:attrName>ppt_y</p:attrName>
                                        </p:attrNameLst>
                                      </p:cBhvr>
                                      <p:tavLst>
                                        <p:tav tm="0">
                                          <p:val>
                                            <p:strVal val="#ppt_y"/>
                                          </p:val>
                                        </p:tav>
                                        <p:tav tm="100000">
                                          <p:val>
                                            <p:strVal val="#ppt_y"/>
                                          </p:val>
                                        </p:tav>
                                      </p:tavLst>
                                    </p:anim>
                                    <p:anim calcmode="lin" valueType="num">
                                      <p:cBhvr>
                                        <p:cTn id="79" dur="500" fill="hold"/>
                                        <p:tgtEl>
                                          <p:spTgt spid="3">
                                            <p:txEl>
                                              <p:pRg st="9" end="9"/>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3">
                                            <p:txEl>
                                              <p:pRg st="9" end="9"/>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Un problema, un desafío</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31</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9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Un problema, un desafío</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32</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9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¿Cuántas vacas son tres carpas?</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RESOLUCIÓN DE PROBLEMAS</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APLICAR ALTERNATIVAS DE SOLUCIÓN DE PROBLEMAS</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33</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8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09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¿Cuántas vacas son tres carpas?</a:t>
            </a:r>
            <a:endParaRPr lang="es-MX" sz="3200" dirty="0"/>
          </a:p>
        </p:txBody>
      </p:sp>
      <p:sp>
        <p:nvSpPr>
          <p:cNvPr id="3" name="2 Marcador de contenido"/>
          <p:cNvSpPr>
            <a:spLocks noGrp="1"/>
          </p:cNvSpPr>
          <p:nvPr>
            <p:ph idx="1"/>
          </p:nvPr>
        </p:nvSpPr>
        <p:spPr/>
        <p:txBody>
          <a:bodyPr>
            <a:normAutofit fontScale="55000" lnSpcReduction="20000"/>
          </a:bodyPr>
          <a:lstStyle/>
          <a:p>
            <a:r>
              <a:rPr lang="es-MX" dirty="0" smtClean="0"/>
              <a:t>El </a:t>
            </a:r>
            <a:r>
              <a:rPr lang="es-MX" b="1" dirty="0" smtClean="0"/>
              <a:t>objetivo</a:t>
            </a:r>
            <a:r>
              <a:rPr lang="es-MX" dirty="0" smtClean="0"/>
              <a:t> de la actividad es que los participantes comparen las respuestas analíticas o lógicas y creativas y/o divergentes. Para ello, los aprendizajes esperados son:</a:t>
            </a:r>
          </a:p>
          <a:p>
            <a:pPr algn="just"/>
            <a:endParaRPr lang="es-MX" dirty="0" smtClean="0"/>
          </a:p>
          <a:p>
            <a:pPr lvl="1" algn="just"/>
            <a:r>
              <a:rPr lang="es-MX" sz="2900" b="1" u="sng" dirty="0" smtClean="0"/>
              <a:t>Conocimiento</a:t>
            </a:r>
            <a:r>
              <a:rPr lang="es-MX" sz="2900" b="1" dirty="0" smtClean="0"/>
              <a:t>:</a:t>
            </a:r>
            <a:r>
              <a:rPr lang="es-MX" sz="2900" dirty="0" smtClean="0"/>
              <a:t> Comparar distintas alternativas de solución para enfrentar los problemas.</a:t>
            </a:r>
          </a:p>
          <a:p>
            <a:pPr lvl="1" algn="just"/>
            <a:endParaRPr lang="es-MX" sz="2900" b="1" u="sng" dirty="0" smtClean="0"/>
          </a:p>
          <a:p>
            <a:pPr lvl="1" algn="just"/>
            <a:r>
              <a:rPr lang="es-MX" sz="2900" b="1" u="sng" dirty="0" smtClean="0"/>
              <a:t>Habilidad</a:t>
            </a:r>
            <a:r>
              <a:rPr lang="es-MX" sz="2900" b="1" dirty="0" smtClean="0"/>
              <a:t>:</a:t>
            </a:r>
            <a:r>
              <a:rPr lang="es-MX" sz="2900" dirty="0" smtClean="0"/>
              <a:t> Resolver problemas de distintas maneras e identificar la solución más adecuada.</a:t>
            </a:r>
          </a:p>
          <a:p>
            <a:pPr lvl="1" algn="just"/>
            <a:endParaRPr lang="es-MX" sz="2900" b="1" u="sng" dirty="0" smtClean="0"/>
          </a:p>
          <a:p>
            <a:pPr lvl="1" algn="just"/>
            <a:r>
              <a:rPr lang="es-MX" sz="2900" b="1" u="sng" dirty="0" smtClean="0"/>
              <a:t>Actitud</a:t>
            </a:r>
            <a:r>
              <a:rPr lang="es-MX" sz="2900" b="1" dirty="0" smtClean="0"/>
              <a:t>:</a:t>
            </a:r>
            <a:r>
              <a:rPr lang="es-MX" sz="2900" dirty="0" smtClean="0"/>
              <a:t> Disponerse a confrontar distintas opciones para solucionar problemas.</a:t>
            </a:r>
            <a:endParaRPr lang="es-MX" sz="2900"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34</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6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76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96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¿Cuántas vacas son tres carpas?</a:t>
            </a:r>
            <a:endParaRPr lang="es-MX" sz="3200" dirty="0"/>
          </a:p>
        </p:txBody>
      </p:sp>
      <p:sp>
        <p:nvSpPr>
          <p:cNvPr id="3" name="2 Marcador de contenido"/>
          <p:cNvSpPr>
            <a:spLocks noGrp="1"/>
          </p:cNvSpPr>
          <p:nvPr>
            <p:ph idx="1"/>
          </p:nvPr>
        </p:nvSpPr>
        <p:spPr/>
        <p:txBody>
          <a:bodyPr>
            <a:normAutofit fontScale="70000" lnSpcReduction="20000"/>
          </a:bodyPr>
          <a:lstStyle/>
          <a:p>
            <a:r>
              <a:rPr lang="es-MX" b="1" dirty="0" smtClean="0"/>
              <a:t>Descripción de la actividad</a:t>
            </a:r>
            <a:r>
              <a:rPr lang="es-MX" dirty="0" smtClean="0"/>
              <a:t>.</a:t>
            </a:r>
          </a:p>
          <a:p>
            <a:endParaRPr lang="es-MX" dirty="0" smtClean="0"/>
          </a:p>
          <a:p>
            <a:pPr lvl="1"/>
            <a:r>
              <a:rPr lang="es-MX" dirty="0" smtClean="0"/>
              <a:t>El sentido de esta actividad es ofrecer una oportunidad para comparar soluciones analíticas o lógicas y creativas o divergentes.</a:t>
            </a:r>
          </a:p>
          <a:p>
            <a:pPr lvl="1"/>
            <a:endParaRPr lang="es-MX" dirty="0" smtClean="0"/>
          </a:p>
          <a:p>
            <a:pPr lvl="1"/>
            <a:r>
              <a:rPr lang="es-MX" dirty="0" smtClean="0"/>
              <a:t>La actividad permitirá, a través de dos juegos, conocer dos maneras distintas de resolver problemas y permitirá mejorar el conocimiento que los participantes tienen de sus propias capacidades y preferencias para resolver los problemas.</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35</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53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12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¿Cuántas vacas son tres carpas?</a:t>
            </a:r>
            <a:endParaRPr lang="es-MX" sz="3200" dirty="0"/>
          </a:p>
        </p:txBody>
      </p:sp>
      <p:sp>
        <p:nvSpPr>
          <p:cNvPr id="3" name="2 Marcador de contenido"/>
          <p:cNvSpPr>
            <a:spLocks noGrp="1"/>
          </p:cNvSpPr>
          <p:nvPr>
            <p:ph idx="1"/>
          </p:nvPr>
        </p:nvSpPr>
        <p:spPr/>
        <p:txBody>
          <a:bodyPr>
            <a:normAutofit fontScale="62500" lnSpcReduction="20000"/>
          </a:bodyPr>
          <a:lstStyle/>
          <a:p>
            <a:r>
              <a:rPr lang="es-MX" b="1" dirty="0" smtClean="0"/>
              <a:t>Desarrollo de la actividad</a:t>
            </a:r>
            <a:r>
              <a:rPr lang="es-MX" dirty="0" smtClean="0"/>
              <a:t>.</a:t>
            </a:r>
          </a:p>
          <a:p>
            <a:endParaRPr lang="es-MX" dirty="0" smtClean="0"/>
          </a:p>
          <a:p>
            <a:pPr lvl="1"/>
            <a:r>
              <a:rPr lang="es-MX" dirty="0" smtClean="0"/>
              <a:t>Enfrentar un problema significa reconocerlo como tal, construir alternativas de solución y, luego, implementar esas soluciones. En esta actividad nos concentraremos en el esfuerzo que hay que hacer para identificar alternativas.</a:t>
            </a:r>
          </a:p>
          <a:p>
            <a:pPr lvl="1"/>
            <a:endParaRPr lang="es-MX" dirty="0" smtClean="0"/>
          </a:p>
          <a:p>
            <a:pPr lvl="1"/>
            <a:r>
              <a:rPr lang="es-MX" dirty="0" smtClean="0"/>
              <a:t>Digamos que a mayor cantidad de opciones, más se amplían las posibilidades de soluciones; y que, seguramente, las distintas posibilidades tendrán aspectos favorables y desfavorables que será necesario evaluar.</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36</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4600"/>
                            </p:stCondLst>
                            <p:childTnLst>
                              <p:par>
                                <p:cTn id="17" presetID="2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par>
                          <p:cTn id="20" fill="hold">
                            <p:stCondLst>
                              <p:cond delay="5100"/>
                            </p:stCondLst>
                            <p:childTnLst>
                              <p:par>
                                <p:cTn id="21" presetID="22" presetClass="entr" presetSubtype="4"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¿Cuántas vacas son tres carpas?</a:t>
            </a:r>
            <a:endParaRPr lang="es-MX" sz="3200" dirty="0"/>
          </a:p>
        </p:txBody>
      </p:sp>
      <p:sp>
        <p:nvSpPr>
          <p:cNvPr id="3" name="2 Marcador de contenido"/>
          <p:cNvSpPr>
            <a:spLocks noGrp="1"/>
          </p:cNvSpPr>
          <p:nvPr>
            <p:ph idx="1"/>
          </p:nvPr>
        </p:nvSpPr>
        <p:spPr>
          <a:xfrm>
            <a:off x="467544" y="1196752"/>
            <a:ext cx="8229600" cy="5030019"/>
          </a:xfrm>
        </p:spPr>
        <p:txBody>
          <a:bodyPr>
            <a:normAutofit fontScale="55000" lnSpcReduction="20000"/>
          </a:bodyPr>
          <a:lstStyle/>
          <a:p>
            <a:r>
              <a:rPr lang="es-MX" b="1" dirty="0" smtClean="0"/>
              <a:t>Desarrollo de la actividad</a:t>
            </a:r>
            <a:r>
              <a:rPr lang="es-MX" dirty="0" smtClean="0"/>
              <a:t>.</a:t>
            </a:r>
          </a:p>
          <a:p>
            <a:endParaRPr lang="es-MX" dirty="0" smtClean="0"/>
          </a:p>
          <a:p>
            <a:pPr lvl="1"/>
            <a:r>
              <a:rPr lang="es-MX" sz="2900" dirty="0" smtClean="0"/>
              <a:t>Podemos reconocer al menos dos caminos para la construcción de alternativas, según cuál sea la naturaleza del problema. Algunas dificultades se enfrentan mejor con un pensamiento lógico, poniendo en juego nuestra capacidad intelectual, como tradicionalmente estamos acostumbrados a hacerlo: 2 + 2 son 4. Y, alternativamente, otra forma de resolver problemas es utilizando nuestra intuición, experiencia, sabiduría, emociones, sensibilidad. Vale decir, confiando en nuestra subjetividad.</a:t>
            </a:r>
          </a:p>
          <a:p>
            <a:pPr lvl="1"/>
            <a:endParaRPr lang="es-MX" dirty="0" smtClean="0"/>
          </a:p>
          <a:p>
            <a:pPr lvl="1"/>
            <a:r>
              <a:rPr lang="es-MX" sz="2900" dirty="0" smtClean="0"/>
              <a:t>A la primera forma de enfrentar los problemas la llamaremos: forma racional o pensamiento convergente. A la segunda forma de enfrentar los problemas la llamaremos: forma creativa o pensamiento divergente. Ninguna de las dos vías es mejor que la otra; son complementarias o más útiles, según la naturaleza del problema, como ya dijimos.</a:t>
            </a:r>
            <a:endParaRPr lang="es-MX" sz="29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37</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5250"/>
                            </p:stCondLst>
                            <p:childTnLst>
                              <p:par>
                                <p:cTn id="17" presetID="2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par>
                          <p:cTn id="20" fill="hold">
                            <p:stCondLst>
                              <p:cond delay="5750"/>
                            </p:stCondLst>
                            <p:childTnLst>
                              <p:par>
                                <p:cTn id="21" presetID="22" presetClass="entr" presetSubtype="4"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¿Cuántas vacas son tres carpas?</a:t>
            </a:r>
            <a:endParaRPr lang="es-MX" sz="3200" dirty="0"/>
          </a:p>
        </p:txBody>
      </p:sp>
      <p:sp>
        <p:nvSpPr>
          <p:cNvPr id="3" name="2 Marcador de contenido"/>
          <p:cNvSpPr>
            <a:spLocks noGrp="1"/>
          </p:cNvSpPr>
          <p:nvPr>
            <p:ph idx="1"/>
          </p:nvPr>
        </p:nvSpPr>
        <p:spPr>
          <a:xfrm>
            <a:off x="467544" y="1196752"/>
            <a:ext cx="8229600" cy="5030019"/>
          </a:xfrm>
        </p:spPr>
        <p:txBody>
          <a:bodyPr>
            <a:normAutofit fontScale="55000" lnSpcReduction="20000"/>
          </a:bodyPr>
          <a:lstStyle/>
          <a:p>
            <a:r>
              <a:rPr lang="es-MX" sz="3600" b="1" dirty="0" smtClean="0"/>
              <a:t>Desarrollo de la actividad</a:t>
            </a:r>
            <a:r>
              <a:rPr lang="es-MX" sz="3600" dirty="0" smtClean="0"/>
              <a:t>.</a:t>
            </a:r>
          </a:p>
          <a:p>
            <a:endParaRPr lang="es-MX" sz="1300" dirty="0" smtClean="0"/>
          </a:p>
          <a:p>
            <a:pPr lvl="1"/>
            <a:r>
              <a:rPr lang="es-MX" sz="2900" dirty="0" smtClean="0"/>
              <a:t>La forma racional o convergente permite identificar paso a paso la solución de un problema. El éxito está garantizado siempre y cuando tengamos todos los elementos necesarios y suficientes para el correcto análisis de la situación. Al aplicar esta forma de resolución se identifica una sucesión de acciones que hay que realizar. Su correcta ejecución lleva a la solución segura del problema como, por ejemplo, realizar una raíz cuadrada o coser un botón. Esta manera de resolver problemas tiene que ver con el hemisferio izquierdo del cerebro, ahí está ubicado el centro de la lógica.</a:t>
            </a:r>
          </a:p>
          <a:p>
            <a:pPr lvl="1"/>
            <a:endParaRPr lang="es-MX" sz="1100" dirty="0" smtClean="0"/>
          </a:p>
          <a:p>
            <a:pPr lvl="1"/>
            <a:r>
              <a:rPr lang="es-MX" sz="2900" dirty="0" smtClean="0"/>
              <a:t>Los procesos de pensamiento creativo o divergente, por su parte, permiten la generación de enfoques alternativos a la solución de un problema y están relacionados, principalmente, con la creatividad y la inspiración. Esta manera de resolver problemas tiene que ver con el hemisferio derecho del cerebro. Ahí está ubicado el centro de la creatividad.</a:t>
            </a:r>
            <a:endParaRPr lang="es-MX" sz="29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38</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5250"/>
                            </p:stCondLst>
                            <p:childTnLst>
                              <p:par>
                                <p:cTn id="17" presetID="2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par>
                          <p:cTn id="20" fill="hold">
                            <p:stCondLst>
                              <p:cond delay="5750"/>
                            </p:stCondLst>
                            <p:childTnLst>
                              <p:par>
                                <p:cTn id="21" presetID="22" presetClass="entr" presetSubtype="4"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¿Cuántas vacas son tres carpas?</a:t>
            </a:r>
            <a:endParaRPr lang="es-MX" sz="3200" dirty="0"/>
          </a:p>
        </p:txBody>
      </p:sp>
      <p:sp>
        <p:nvSpPr>
          <p:cNvPr id="3" name="2 Marcador de contenido"/>
          <p:cNvSpPr>
            <a:spLocks noGrp="1"/>
          </p:cNvSpPr>
          <p:nvPr>
            <p:ph idx="1"/>
          </p:nvPr>
        </p:nvSpPr>
        <p:spPr/>
        <p:txBody>
          <a:bodyPr>
            <a:normAutofit fontScale="55000" lnSpcReduction="20000"/>
          </a:bodyPr>
          <a:lstStyle/>
          <a:p>
            <a:r>
              <a:rPr lang="es-MX" b="1" dirty="0" smtClean="0"/>
              <a:t>Desarrollo de la actividad</a:t>
            </a:r>
            <a:r>
              <a:rPr lang="es-MX" dirty="0" smtClean="0"/>
              <a:t>.</a:t>
            </a:r>
          </a:p>
          <a:p>
            <a:pPr lvl="1"/>
            <a:endParaRPr lang="es-MX" sz="1100" dirty="0" smtClean="0"/>
          </a:p>
          <a:p>
            <a:pPr lvl="1"/>
            <a:r>
              <a:rPr lang="es-MX" sz="2900" dirty="0" smtClean="0"/>
              <a:t>Revisemos ejemplos de estímulos que pueden facilitar la adquisición de habilidades para resolver problemas:</a:t>
            </a:r>
          </a:p>
          <a:p>
            <a:pPr lvl="1"/>
            <a:endParaRPr lang="es-MX" sz="1100" dirty="0" smtClean="0"/>
          </a:p>
          <a:p>
            <a:pPr lvl="2"/>
            <a:r>
              <a:rPr lang="es-MX" sz="2900" dirty="0" smtClean="0"/>
              <a:t>Ofrecer a los participantes representaciones metafóricas. Por ejemplo: Si el problema que usted tiene adquiriera una forma, ¿cuál sería?</a:t>
            </a:r>
          </a:p>
          <a:p>
            <a:pPr lvl="2"/>
            <a:endParaRPr lang="es-MX" dirty="0" smtClean="0"/>
          </a:p>
          <a:p>
            <a:pPr lvl="2"/>
            <a:r>
              <a:rPr lang="es-MX" sz="2900" dirty="0" smtClean="0"/>
              <a:t>Permitir la verbalización durante la solución del problema. De esta forma puede apreciar cuál es el proceso que está realizando el participante y dónde están sus dificultades, para poder ayudarlo.</a:t>
            </a:r>
          </a:p>
          <a:p>
            <a:pPr lvl="2"/>
            <a:endParaRPr lang="es-MX" dirty="0" smtClean="0"/>
          </a:p>
          <a:p>
            <a:pPr lvl="2"/>
            <a:r>
              <a:rPr lang="es-MX" sz="2900" dirty="0" smtClean="0"/>
              <a:t>Hacer preguntas.</a:t>
            </a:r>
          </a:p>
          <a:p>
            <a:pPr lvl="2"/>
            <a:endParaRPr lang="es-MX" dirty="0" smtClean="0"/>
          </a:p>
          <a:p>
            <a:pPr lvl="2"/>
            <a:r>
              <a:rPr lang="es-MX" sz="2900" dirty="0" smtClean="0"/>
              <a:t>Ofrecer ejemplos.</a:t>
            </a:r>
            <a:endParaRPr lang="es-MX" sz="29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39</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5750"/>
                            </p:stCondLst>
                            <p:childTnLst>
                              <p:par>
                                <p:cTn id="17" presetID="2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par>
                          <p:cTn id="20" fill="hold">
                            <p:stCondLst>
                              <p:cond delay="6250"/>
                            </p:stCondLst>
                            <p:childTnLst>
                              <p:par>
                                <p:cTn id="21" presetID="22" presetClass="entr" presetSubtype="4"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500"/>
                                        <p:tgtEl>
                                          <p:spTgt spid="3">
                                            <p:txEl>
                                              <p:pRg st="4" end="4"/>
                                            </p:txEl>
                                          </p:spTgt>
                                        </p:tgtEl>
                                      </p:cBhvr>
                                    </p:animEffect>
                                  </p:childTnLst>
                                </p:cTn>
                              </p:par>
                            </p:childTnLst>
                          </p:cTn>
                        </p:par>
                        <p:par>
                          <p:cTn id="24" fill="hold">
                            <p:stCondLst>
                              <p:cond delay="6750"/>
                            </p:stCondLst>
                            <p:childTnLst>
                              <p:par>
                                <p:cTn id="25" presetID="22" presetClass="entr" presetSubtype="4" fill="hold"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down)">
                                      <p:cBhvr>
                                        <p:cTn id="27" dur="500"/>
                                        <p:tgtEl>
                                          <p:spTgt spid="3">
                                            <p:txEl>
                                              <p:pRg st="6" end="6"/>
                                            </p:txEl>
                                          </p:spTgt>
                                        </p:tgtEl>
                                      </p:cBhvr>
                                    </p:animEffect>
                                  </p:childTnLst>
                                </p:cTn>
                              </p:par>
                            </p:childTnLst>
                          </p:cTn>
                        </p:par>
                        <p:par>
                          <p:cTn id="28" fill="hold">
                            <p:stCondLst>
                              <p:cond delay="7250"/>
                            </p:stCondLst>
                            <p:childTnLst>
                              <p:par>
                                <p:cTn id="29" presetID="22" presetClass="entr" presetSubtype="4" fill="hold" nodeType="after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down)">
                                      <p:cBhvr>
                                        <p:cTn id="31" dur="500"/>
                                        <p:tgtEl>
                                          <p:spTgt spid="3">
                                            <p:txEl>
                                              <p:pRg st="8" end="8"/>
                                            </p:txEl>
                                          </p:spTgt>
                                        </p:tgtEl>
                                      </p:cBhvr>
                                    </p:animEffect>
                                  </p:childTnLst>
                                </p:cTn>
                              </p:par>
                            </p:childTnLst>
                          </p:cTn>
                        </p:par>
                        <p:par>
                          <p:cTn id="32" fill="hold">
                            <p:stCondLst>
                              <p:cond delay="7750"/>
                            </p:stCondLst>
                            <p:childTnLst>
                              <p:par>
                                <p:cTn id="33" presetID="22" presetClass="entr" presetSubtype="4" fill="hold" nodeType="after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wipe(down)">
                                      <p:cBhvr>
                                        <p:cTn id="35"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Introducción</a:t>
            </a:r>
            <a:endParaRPr lang="es-MX" dirty="0"/>
          </a:p>
        </p:txBody>
      </p:sp>
      <p:sp>
        <p:nvSpPr>
          <p:cNvPr id="3" name="2 Marcador de contenido"/>
          <p:cNvSpPr>
            <a:spLocks noGrp="1"/>
          </p:cNvSpPr>
          <p:nvPr>
            <p:ph idx="1"/>
          </p:nvPr>
        </p:nvSpPr>
        <p:spPr/>
        <p:txBody>
          <a:bodyPr>
            <a:normAutofit fontScale="62500" lnSpcReduction="20000"/>
          </a:bodyPr>
          <a:lstStyle/>
          <a:p>
            <a:r>
              <a:rPr lang="es-MX" b="1" dirty="0" smtClean="0"/>
              <a:t>Valoración del área de resolución de problemas:</a:t>
            </a:r>
          </a:p>
          <a:p>
            <a:endParaRPr lang="es-MX" dirty="0" smtClean="0"/>
          </a:p>
          <a:p>
            <a:pPr lvl="1"/>
            <a:r>
              <a:rPr lang="es-MX" dirty="0" smtClean="0"/>
              <a:t>No existen hombres o mujeres que en su vida no hayan tenido un problema o conflicto. Los problemas son inherentes al ser humano. Ahora bien, buscarles solución es nuestra responsabilidad como forma de producir estados superiores. Cualquier problema resuelto requirió cambio y ese cambio contribuyó a la creación de mejores condiciones para uno mismo o para el entorno. Nuestros aprendizajes para resolver problemas pasan por resolver problemas. ¡Qué paradójico! Pasan por resolver problemas experimentando diferentes estados emotivos: dolor, confusión, temor, inseguridad, etc.; indicadores inevitables de que sucede algo que no queremos y que debemos cambiar.</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1"/>
                                          </p:val>
                                        </p:tav>
                                        <p:tav tm="100000">
                                          <p:val>
                                            <p:strVal val="#ppt_x"/>
                                          </p:val>
                                        </p:tav>
                                      </p:tavLst>
                                    </p:anim>
                                    <p:anim calcmode="lin" valueType="num">
                                      <p:cBhvr>
                                        <p:cTn id="9" dur="5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05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355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¿Cuántas vacas son tres carpas?</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40</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¿Cuántas vacas son tres carpas?</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41</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Campanas de boda</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TRABAJO EN EQUIPO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APLICAR ALTERNATIVAS DE SOLUCIÓN DE PROBLEMAS.</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42</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04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Campanas de boda</a:t>
            </a:r>
            <a:endParaRPr lang="es-MX" sz="3200" dirty="0"/>
          </a:p>
        </p:txBody>
      </p:sp>
      <p:sp>
        <p:nvSpPr>
          <p:cNvPr id="3" name="2 Marcador de contenido"/>
          <p:cNvSpPr>
            <a:spLocks noGrp="1"/>
          </p:cNvSpPr>
          <p:nvPr>
            <p:ph idx="1"/>
          </p:nvPr>
        </p:nvSpPr>
        <p:spPr/>
        <p:txBody>
          <a:bodyPr>
            <a:noAutofit/>
          </a:bodyPr>
          <a:lstStyle/>
          <a:p>
            <a:r>
              <a:rPr lang="es-MX" sz="1800" dirty="0" smtClean="0"/>
              <a:t>El </a:t>
            </a:r>
            <a:r>
              <a:rPr lang="es-MX" sz="1800" b="1" dirty="0" smtClean="0"/>
              <a:t>objetivo</a:t>
            </a:r>
            <a:r>
              <a:rPr lang="es-MX" sz="1800" dirty="0" smtClean="0"/>
              <a:t> de la actividad es que los participantes  reconozcan el valor para hacer seguimiento a las acciones planeadas. Para ello, los aprendizajes esperados son:</a:t>
            </a:r>
          </a:p>
          <a:p>
            <a:pPr algn="just"/>
            <a:endParaRPr lang="es-MX" sz="1600" dirty="0" smtClean="0"/>
          </a:p>
          <a:p>
            <a:pPr lvl="1" algn="just"/>
            <a:r>
              <a:rPr lang="es-MX" sz="1800" b="1" u="sng" dirty="0" smtClean="0"/>
              <a:t>Conocimiento</a:t>
            </a:r>
            <a:r>
              <a:rPr lang="es-MX" sz="1800" b="1" dirty="0" smtClean="0"/>
              <a:t>:</a:t>
            </a:r>
            <a:r>
              <a:rPr lang="es-MX" sz="1800" dirty="0" smtClean="0"/>
              <a:t> Identificar los factores que es necesario considerar para hacer seguimiento a una solución.</a:t>
            </a:r>
          </a:p>
          <a:p>
            <a:pPr lvl="1" algn="just"/>
            <a:endParaRPr lang="es-MX" sz="1800" b="1" u="sng" dirty="0" smtClean="0"/>
          </a:p>
          <a:p>
            <a:pPr lvl="1" algn="just"/>
            <a:r>
              <a:rPr lang="es-MX" sz="1800" b="1" u="sng" dirty="0" smtClean="0"/>
              <a:t>Habilidad</a:t>
            </a:r>
            <a:r>
              <a:rPr lang="es-MX" sz="1800" b="1" dirty="0" smtClean="0"/>
              <a:t>:</a:t>
            </a:r>
            <a:r>
              <a:rPr lang="es-MX" sz="1800" dirty="0" smtClean="0"/>
              <a:t> Aplicar métodos para monitorear la implementación de una solución.</a:t>
            </a:r>
          </a:p>
          <a:p>
            <a:pPr lvl="1" algn="just"/>
            <a:endParaRPr lang="es-MX" sz="1800" b="1" u="sng" dirty="0" smtClean="0"/>
          </a:p>
          <a:p>
            <a:pPr lvl="1" algn="just"/>
            <a:r>
              <a:rPr lang="es-MX" sz="1800" b="1" u="sng" dirty="0" smtClean="0"/>
              <a:t>Actitud</a:t>
            </a:r>
            <a:r>
              <a:rPr lang="es-MX" sz="1800" b="1" dirty="0" smtClean="0"/>
              <a:t>:</a:t>
            </a:r>
            <a:r>
              <a:rPr lang="es-MX" sz="1800" dirty="0" smtClean="0"/>
              <a:t> asignar valor al seguimiento de una solución.</a:t>
            </a:r>
            <a:endParaRPr lang="es-MX" sz="1800" b="1" u="sng" dirty="0" smtClean="0"/>
          </a:p>
          <a:p>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43</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3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3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63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83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Campanas de boda</a:t>
            </a:r>
            <a:endParaRPr lang="es-MX" sz="3200" dirty="0"/>
          </a:p>
        </p:txBody>
      </p:sp>
      <p:sp>
        <p:nvSpPr>
          <p:cNvPr id="3" name="2 Marcador de contenido"/>
          <p:cNvSpPr>
            <a:spLocks noGrp="1"/>
          </p:cNvSpPr>
          <p:nvPr>
            <p:ph idx="1"/>
          </p:nvPr>
        </p:nvSpPr>
        <p:spPr>
          <a:xfrm>
            <a:off x="467544" y="1196752"/>
            <a:ext cx="8229600" cy="4741987"/>
          </a:xfrm>
        </p:spPr>
        <p:txBody>
          <a:bodyPr>
            <a:normAutofit/>
          </a:bodyPr>
          <a:lstStyle/>
          <a:p>
            <a:r>
              <a:rPr lang="es-MX" b="1" dirty="0" smtClean="0"/>
              <a:t>Descripción de la actividad</a:t>
            </a:r>
            <a:r>
              <a:rPr lang="es-MX" dirty="0" smtClean="0"/>
              <a:t>.</a:t>
            </a:r>
          </a:p>
          <a:p>
            <a:pPr lvl="1"/>
            <a:endParaRPr lang="es-MX" sz="1400" dirty="0" smtClean="0"/>
          </a:p>
          <a:p>
            <a:pPr lvl="1"/>
            <a:r>
              <a:rPr lang="es-MX" dirty="0" smtClean="0"/>
              <a:t>El objetivo de esta actividad es que los participantes </a:t>
            </a:r>
            <a:r>
              <a:rPr lang="es-MX" b="1" dirty="0" smtClean="0"/>
              <a:t>reconozcan el valor de hacer seguimiento a las acciones planeadas y que sepan hacerlo a través de métodos sencillos.</a:t>
            </a:r>
            <a:endParaRPr lang="es-MX"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44</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3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Campanas de boda</a:t>
            </a:r>
            <a:endParaRPr lang="es-MX" sz="3200" dirty="0"/>
          </a:p>
        </p:txBody>
      </p:sp>
      <p:sp>
        <p:nvSpPr>
          <p:cNvPr id="3" name="2 Marcador de contenido"/>
          <p:cNvSpPr>
            <a:spLocks noGrp="1"/>
          </p:cNvSpPr>
          <p:nvPr>
            <p:ph idx="1"/>
          </p:nvPr>
        </p:nvSpPr>
        <p:spPr>
          <a:xfrm>
            <a:off x="467544" y="1196752"/>
            <a:ext cx="8229600" cy="5030019"/>
          </a:xfrm>
        </p:spPr>
        <p:txBody>
          <a:bodyPr>
            <a:normAutofit fontScale="55000" lnSpcReduction="20000"/>
          </a:bodyPr>
          <a:lstStyle/>
          <a:p>
            <a:r>
              <a:rPr lang="es-MX" sz="3600" b="1" dirty="0" smtClean="0"/>
              <a:t>Desarrollo de la actividad</a:t>
            </a:r>
            <a:r>
              <a:rPr lang="es-MX" sz="3600" dirty="0" smtClean="0"/>
              <a:t>.</a:t>
            </a:r>
          </a:p>
          <a:p>
            <a:endParaRPr lang="es-MX" sz="1300" dirty="0" smtClean="0"/>
          </a:p>
          <a:p>
            <a:pPr lvl="1"/>
            <a:r>
              <a:rPr lang="es-MX" sz="2900" dirty="0" smtClean="0"/>
              <a:t>Recordemos que estamos revisando, una a una, las distintas acciones que forman parte del proceso de resolución de problemas. En esta actividad nos ocuparemos de las habilidades necesarias para </a:t>
            </a:r>
            <a:r>
              <a:rPr lang="es-MX" sz="2900" b="1" dirty="0" smtClean="0"/>
              <a:t>monitorear la implementación de la solución</a:t>
            </a:r>
            <a:r>
              <a:rPr lang="es-MX" sz="2900" dirty="0" smtClean="0"/>
              <a:t> que hayamos recogido.</a:t>
            </a:r>
          </a:p>
          <a:p>
            <a:pPr lvl="1"/>
            <a:endParaRPr lang="es-MX" sz="1300" dirty="0" smtClean="0"/>
          </a:p>
          <a:p>
            <a:pPr lvl="1"/>
            <a:r>
              <a:rPr lang="es-MX" sz="2900" dirty="0" smtClean="0"/>
              <a:t>Necesitamos </a:t>
            </a:r>
            <a:r>
              <a:rPr lang="es-MX" sz="2900" b="1" dirty="0" smtClean="0"/>
              <a:t>que las acciones se desarrollen tal como fueron planeadas</a:t>
            </a:r>
            <a:r>
              <a:rPr lang="es-MX" sz="2900" dirty="0" smtClean="0"/>
              <a:t>. L a importancia de este surgimiento o monitoreo radica en que, por lo pronto, no podemos esperar hasta que esté completamente implementado un plan para hacer ajustes; lo conveniente es incorporar las acciones correctivas en el momento oportuno. Además se debe dar apoyo a las personas involucradas en la implementación, y eso debe ocurrir en el instante en que se necesita. otra razón para efectuar un constante monitoreo es que las consecuencias de un mala solución puede agravar más el problema. Por último, los distintos responsables de la implementación de una solución deben sentir que hay interés en velar por los resultados de sus esfuerzos.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45</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3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39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54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Campanas de boda</a:t>
            </a:r>
            <a:endParaRPr lang="es-MX" sz="3200" dirty="0"/>
          </a:p>
        </p:txBody>
      </p:sp>
      <p:sp>
        <p:nvSpPr>
          <p:cNvPr id="3" name="2 Marcador de contenido"/>
          <p:cNvSpPr>
            <a:spLocks noGrp="1"/>
          </p:cNvSpPr>
          <p:nvPr>
            <p:ph idx="1"/>
          </p:nvPr>
        </p:nvSpPr>
        <p:spPr/>
        <p:txBody>
          <a:bodyPr>
            <a:normAutofit fontScale="55000" lnSpcReduction="20000"/>
          </a:bodyPr>
          <a:lstStyle/>
          <a:p>
            <a:r>
              <a:rPr lang="es-MX" b="1" dirty="0" smtClean="0"/>
              <a:t>Desarrollo de la actividad</a:t>
            </a:r>
            <a:r>
              <a:rPr lang="es-MX" dirty="0" smtClean="0"/>
              <a:t>.</a:t>
            </a:r>
          </a:p>
          <a:p>
            <a:endParaRPr lang="es-MX" dirty="0" smtClean="0"/>
          </a:p>
          <a:p>
            <a:pPr lvl="1"/>
            <a:r>
              <a:rPr lang="es-MX" sz="2900" dirty="0" smtClean="0"/>
              <a:t>El seguimiento o monitoreo permite, también, aprender de los errores y de los éxitos. </a:t>
            </a:r>
            <a:r>
              <a:rPr lang="es-MX" sz="2900" b="1" dirty="0" smtClean="0"/>
              <a:t>Monitorear una solución hará que las acciones sean lo más efectivas posibles</a:t>
            </a:r>
            <a:r>
              <a:rPr lang="es-MX" sz="2900" dirty="0" smtClean="0"/>
              <a:t> y demostrará a todos los involucrados que la decisión se tomó con seriedad.</a:t>
            </a:r>
          </a:p>
          <a:p>
            <a:pPr lvl="1"/>
            <a:endParaRPr lang="es-MX" dirty="0" smtClean="0"/>
          </a:p>
          <a:p>
            <a:pPr lvl="1"/>
            <a:r>
              <a:rPr lang="es-MX" sz="2900" dirty="0" smtClean="0"/>
              <a:t>Sin embargo, aunque esté claramente establecido el beneficio de hacer seguimiento, no siempre es fácil llevarlo a cabo de forma eficiente. Hay que preguntarse seriamente qué aspectos interesa checar y cuáles no. </a:t>
            </a:r>
            <a:r>
              <a:rPr lang="es-MX" sz="2900" b="1" dirty="0" smtClean="0"/>
              <a:t>No es fácil ni eficiente “vigilarlo” todo</a:t>
            </a:r>
            <a:r>
              <a:rPr lang="es-MX" sz="2900" dirty="0" smtClean="0"/>
              <a:t>. Hay tiempo involucrado, hay costos asociados, hay registros que se deben analizar posteriormente, hay actores involucrados que pedían retroalimentación de las conclusiones, etc.</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46</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3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3950"/>
                            </p:stCondLst>
                            <p:childTnLst>
                              <p:par>
                                <p:cTn id="17" presetID="2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par>
                          <p:cTn id="20" fill="hold">
                            <p:stCondLst>
                              <p:cond delay="4450"/>
                            </p:stCondLst>
                            <p:childTnLst>
                              <p:par>
                                <p:cTn id="21" presetID="22" presetClass="entr" presetSubtype="4"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Campanas de boda</a:t>
            </a:r>
            <a:endParaRPr lang="es-MX" sz="3200" dirty="0"/>
          </a:p>
        </p:txBody>
      </p:sp>
      <p:sp>
        <p:nvSpPr>
          <p:cNvPr id="3" name="2 Marcador de contenido"/>
          <p:cNvSpPr>
            <a:spLocks noGrp="1"/>
          </p:cNvSpPr>
          <p:nvPr>
            <p:ph idx="1"/>
          </p:nvPr>
        </p:nvSpPr>
        <p:spPr/>
        <p:txBody>
          <a:bodyPr>
            <a:normAutofit fontScale="62500" lnSpcReduction="20000"/>
          </a:bodyPr>
          <a:lstStyle/>
          <a:p>
            <a:r>
              <a:rPr lang="es-MX" b="1" dirty="0" smtClean="0"/>
              <a:t>Desarrollo de la actividad</a:t>
            </a:r>
            <a:r>
              <a:rPr lang="es-MX" dirty="0" smtClean="0"/>
              <a:t>.</a:t>
            </a:r>
          </a:p>
          <a:p>
            <a:pPr lvl="1"/>
            <a:r>
              <a:rPr lang="es-MX" dirty="0" smtClean="0"/>
              <a:t>Entonces es necesario </a:t>
            </a:r>
            <a:r>
              <a:rPr lang="es-MX" b="1" dirty="0" smtClean="0"/>
              <a:t>establecer parámetros de chequeo y estándares de calidad</a:t>
            </a:r>
            <a:r>
              <a:rPr lang="es-MX" dirty="0" smtClean="0"/>
              <a:t>. Veamos un ejemplo: Sí hemos tomado la decisión de bajar de peso, no es razonable aplicar una dieta estricta por cuatro meses y recién en ese momento evaluar el resultado. Un nutriólogo establecerá controles periódicos de cuántos kilos hemos bajado, nos preguntará cómo estamos durmiendo, sí tenemos energía para enfrentar el día, cómo nos estamos sintiendo psicológicamente, qué alimentos nos está costando más dejar de lado, a qué horas del día nos cuesta más comer menos, y así. El seguimiento puede sugerirnos cambios en el plan original, sólo así nos hacemos las preguntas apropiadas y conocemos qué resultados parciales debemos observar.</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47</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3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39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Campanas de boda</a:t>
            </a:r>
            <a:endParaRPr lang="es-MX" sz="3200" dirty="0"/>
          </a:p>
        </p:txBody>
      </p:sp>
      <p:sp>
        <p:nvSpPr>
          <p:cNvPr id="3" name="2 Marcador de contenido"/>
          <p:cNvSpPr>
            <a:spLocks noGrp="1"/>
          </p:cNvSpPr>
          <p:nvPr>
            <p:ph idx="1"/>
          </p:nvPr>
        </p:nvSpPr>
        <p:spPr/>
        <p:txBody>
          <a:bodyPr>
            <a:normAutofit fontScale="62500" lnSpcReduction="20000"/>
          </a:bodyPr>
          <a:lstStyle/>
          <a:p>
            <a:r>
              <a:rPr lang="es-MX" b="1" dirty="0" smtClean="0"/>
              <a:t>Desarrollo de la actividad</a:t>
            </a:r>
            <a:r>
              <a:rPr lang="es-MX" dirty="0" smtClean="0"/>
              <a:t>.</a:t>
            </a:r>
          </a:p>
          <a:p>
            <a:pPr lvl="1"/>
            <a:endParaRPr lang="es-MX" dirty="0" smtClean="0"/>
          </a:p>
          <a:p>
            <a:pPr lvl="1"/>
            <a:r>
              <a:rPr lang="es-MX" dirty="0" smtClean="0"/>
              <a:t>Existen varios </a:t>
            </a:r>
            <a:r>
              <a:rPr lang="es-MX" b="1" dirty="0" smtClean="0"/>
              <a:t>métodos para monitorear una solución</a:t>
            </a:r>
            <a:r>
              <a:rPr lang="es-MX" dirty="0" smtClean="0"/>
              <a:t>. La mayoría de ellos se puede clasificar en métodos cualitativos o cuantitativos. Digamos que los </a:t>
            </a:r>
            <a:r>
              <a:rPr lang="es-MX" b="1" dirty="0" smtClean="0"/>
              <a:t>métodos cuantitativos</a:t>
            </a:r>
            <a:r>
              <a:rPr lang="es-MX" dirty="0" smtClean="0"/>
              <a:t>, como su nombre lo indica, arrojan resultados numéricos; los </a:t>
            </a:r>
            <a:r>
              <a:rPr lang="es-MX" b="1" dirty="0" smtClean="0"/>
              <a:t>métodos cualitativos</a:t>
            </a:r>
            <a:r>
              <a:rPr lang="es-MX" dirty="0" smtClean="0"/>
              <a:t>, por su parte, entregan información sobre intereses, opiniones, sentimientos, gustos, emociones u otros aspectos.</a:t>
            </a:r>
          </a:p>
          <a:p>
            <a:pPr lvl="1"/>
            <a:endParaRPr lang="es-MX" dirty="0" smtClean="0"/>
          </a:p>
          <a:p>
            <a:pPr lvl="1"/>
            <a:r>
              <a:rPr lang="es-MX" dirty="0" smtClean="0"/>
              <a:t>Dentro de los instrumentos cuantitativos están las listas de chequeo, las hojas de verificación y, en general, los formularios para recoger datos de la solución aplicada. Dentro de los instrumentos cualitativos está la entrevista y cuestionario de opinión a los beneficiarios de la solución.</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48</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3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39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203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Campanas de boda</a:t>
            </a:r>
            <a:endParaRPr lang="es-MX" sz="3200" dirty="0"/>
          </a:p>
        </p:txBody>
      </p:sp>
      <p:sp>
        <p:nvSpPr>
          <p:cNvPr id="3" name="2 Marcador de contenido"/>
          <p:cNvSpPr>
            <a:spLocks noGrp="1"/>
          </p:cNvSpPr>
          <p:nvPr>
            <p:ph idx="1"/>
          </p:nvPr>
        </p:nvSpPr>
        <p:spPr/>
        <p:txBody>
          <a:bodyPr>
            <a:normAutofit fontScale="77500" lnSpcReduction="20000"/>
          </a:bodyPr>
          <a:lstStyle/>
          <a:p>
            <a:r>
              <a:rPr lang="es-MX" b="1" dirty="0" smtClean="0"/>
              <a:t>Desarrollo de la actividad</a:t>
            </a:r>
            <a:r>
              <a:rPr lang="es-MX" dirty="0" smtClean="0"/>
              <a:t>.</a:t>
            </a:r>
          </a:p>
          <a:p>
            <a:pPr lvl="1"/>
            <a:endParaRPr lang="es-MX" sz="1500" dirty="0" smtClean="0"/>
          </a:p>
          <a:p>
            <a:pPr lvl="1"/>
            <a:r>
              <a:rPr lang="es-MX" dirty="0" smtClean="0"/>
              <a:t>Finalmente, agregamos que </a:t>
            </a:r>
            <a:r>
              <a:rPr lang="es-MX" b="1" dirty="0" smtClean="0"/>
              <a:t>un proceso de seguimiento se puede hacer por etapas</a:t>
            </a:r>
            <a:r>
              <a:rPr lang="es-MX" dirty="0" smtClean="0"/>
              <a:t> y que, en cada una de ellas, se deberá checar aspectos específicos. Por ejemplo, realizar un control del avance de las tareas en relación al tiempo planificado para ejecutarlas; efectuar un chequeo de las habilidades de las personas involucradas en la realización de las tareas; hacer un control de gastos; y así, hasta la finalización de la obra o solución escogida.</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49</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3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3950"/>
                            </p:stCondLst>
                            <p:childTnLst>
                              <p:par>
                                <p:cTn id="17" presetID="2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Introducción</a:t>
            </a:r>
            <a:endParaRPr lang="es-MX" dirty="0"/>
          </a:p>
        </p:txBody>
      </p:sp>
      <p:sp>
        <p:nvSpPr>
          <p:cNvPr id="3" name="2 Marcador de contenido"/>
          <p:cNvSpPr>
            <a:spLocks noGrp="1"/>
          </p:cNvSpPr>
          <p:nvPr>
            <p:ph idx="1"/>
          </p:nvPr>
        </p:nvSpPr>
        <p:spPr/>
        <p:txBody>
          <a:bodyPr>
            <a:normAutofit/>
          </a:bodyPr>
          <a:lstStyle/>
          <a:p>
            <a:r>
              <a:rPr lang="es-MX" sz="1800" dirty="0" smtClean="0"/>
              <a:t>¿Qué habilidades y actitudes debe tener una persona que resuelve problemas exitosamente? Veamos.</a:t>
            </a:r>
            <a:endParaRPr lang="es-MX" sz="18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a:t>
            </a:fld>
            <a:endParaRPr lang="es-MX" dirty="0"/>
          </a:p>
        </p:txBody>
      </p:sp>
      <p:graphicFrame>
        <p:nvGraphicFramePr>
          <p:cNvPr id="5" name="4 Tabla"/>
          <p:cNvGraphicFramePr>
            <a:graphicFrameLocks noGrp="1"/>
          </p:cNvGraphicFramePr>
          <p:nvPr/>
        </p:nvGraphicFramePr>
        <p:xfrm>
          <a:off x="899592" y="2420888"/>
          <a:ext cx="7776864" cy="3672408"/>
        </p:xfrm>
        <a:graphic>
          <a:graphicData uri="http://schemas.openxmlformats.org/drawingml/2006/table">
            <a:tbl>
              <a:tblPr/>
              <a:tblGrid>
                <a:gridCol w="3888432"/>
                <a:gridCol w="3888432"/>
              </a:tblGrid>
              <a:tr h="554934">
                <a:tc>
                  <a:txBody>
                    <a:bodyPr/>
                    <a:lstStyle/>
                    <a:p>
                      <a:pPr algn="ctr">
                        <a:lnSpc>
                          <a:spcPct val="115000"/>
                        </a:lnSpc>
                        <a:spcAft>
                          <a:spcPts val="0"/>
                        </a:spcAft>
                      </a:pPr>
                      <a:r>
                        <a:rPr lang="es-MX" sz="1200" b="1" dirty="0">
                          <a:solidFill>
                            <a:srgbClr val="FFFFFF"/>
                          </a:solidFill>
                          <a:latin typeface="Calibri"/>
                          <a:ea typeface="Calibri"/>
                          <a:cs typeface="Times New Roman"/>
                        </a:rPr>
                        <a:t>Actitudes facilitadoras</a:t>
                      </a:r>
                      <a:endParaRPr lang="es-MX"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6633"/>
                    </a:solidFill>
                  </a:tcPr>
                </a:tc>
                <a:tc>
                  <a:txBody>
                    <a:bodyPr/>
                    <a:lstStyle/>
                    <a:p>
                      <a:pPr algn="ctr">
                        <a:lnSpc>
                          <a:spcPct val="115000"/>
                        </a:lnSpc>
                        <a:spcAft>
                          <a:spcPts val="0"/>
                        </a:spcAft>
                      </a:pPr>
                      <a:r>
                        <a:rPr lang="es-MX" sz="1200" b="1" dirty="0">
                          <a:solidFill>
                            <a:srgbClr val="FFFFFF"/>
                          </a:solidFill>
                          <a:latin typeface="Calibri"/>
                          <a:ea typeface="Calibri"/>
                          <a:cs typeface="Times New Roman"/>
                        </a:rPr>
                        <a:t>Actitudes inhibidoras,</a:t>
                      </a:r>
                      <a:endParaRPr lang="es-MX" sz="1200" dirty="0">
                        <a:latin typeface="Calibri"/>
                        <a:ea typeface="Calibri"/>
                        <a:cs typeface="Times New Roman"/>
                      </a:endParaRPr>
                    </a:p>
                    <a:p>
                      <a:pPr algn="ctr">
                        <a:lnSpc>
                          <a:spcPct val="115000"/>
                        </a:lnSpc>
                        <a:spcAft>
                          <a:spcPts val="0"/>
                        </a:spcAft>
                      </a:pPr>
                      <a:r>
                        <a:rPr lang="es-MX" sz="1200" b="1" dirty="0">
                          <a:solidFill>
                            <a:srgbClr val="FFFFFF"/>
                          </a:solidFill>
                          <a:latin typeface="Calibri"/>
                          <a:ea typeface="Calibri"/>
                          <a:cs typeface="Times New Roman"/>
                        </a:rPr>
                        <a:t>limitadoras, bloqueadoras</a:t>
                      </a:r>
                      <a:endParaRPr lang="es-MX"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6633"/>
                    </a:solidFill>
                  </a:tcPr>
                </a:tc>
              </a:tr>
              <a:tr h="554934">
                <a:tc>
                  <a:txBody>
                    <a:bodyPr/>
                    <a:lstStyle/>
                    <a:p>
                      <a:pPr marL="342900" lvl="0" indent="-342900" algn="just">
                        <a:lnSpc>
                          <a:spcPct val="115000"/>
                        </a:lnSpc>
                        <a:spcAft>
                          <a:spcPts val="0"/>
                        </a:spcAft>
                        <a:buFont typeface="Symbol"/>
                        <a:buChar char=""/>
                      </a:pPr>
                      <a:r>
                        <a:rPr lang="es-MX" sz="1200" dirty="0">
                          <a:latin typeface="Calibri"/>
                          <a:ea typeface="Calibri"/>
                          <a:cs typeface="Times New Roman"/>
                        </a:rPr>
                        <a:t>Autoconfianza en que sus opiniones y contribuciones son válidas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15000"/>
                        </a:lnSpc>
                        <a:spcAft>
                          <a:spcPts val="0"/>
                        </a:spcAft>
                        <a:buFont typeface="Symbol"/>
                        <a:buChar char=""/>
                      </a:pPr>
                      <a:r>
                        <a:rPr lang="es-MX" sz="1200" dirty="0">
                          <a:latin typeface="Calibri"/>
                          <a:ea typeface="Calibri"/>
                          <a:cs typeface="Times New Roman"/>
                        </a:rPr>
                        <a:t>Creer que no tiene derecho a opinar.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5069">
                <a:tc>
                  <a:txBody>
                    <a:bodyPr/>
                    <a:lstStyle/>
                    <a:p>
                      <a:pPr marL="342900" lvl="0" indent="-342900" algn="just">
                        <a:lnSpc>
                          <a:spcPct val="115000"/>
                        </a:lnSpc>
                        <a:spcAft>
                          <a:spcPts val="0"/>
                        </a:spcAft>
                        <a:buFont typeface="Symbol"/>
                        <a:buChar char=""/>
                      </a:pPr>
                      <a:r>
                        <a:rPr lang="es-MX" sz="1200" dirty="0">
                          <a:latin typeface="Calibri"/>
                          <a:ea typeface="Calibri"/>
                          <a:cs typeface="Times New Roman"/>
                        </a:rPr>
                        <a:t>Respeto por los demás, para escuchar activamente, y comprensión de que las demás personas pueden tener puntos de vistas diferentes, pero a la vez complementarios.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15000"/>
                        </a:lnSpc>
                        <a:spcAft>
                          <a:spcPts val="0"/>
                        </a:spcAft>
                        <a:buFont typeface="Symbol"/>
                        <a:buChar char=""/>
                      </a:pPr>
                      <a:r>
                        <a:rPr lang="es-MX" sz="1200" dirty="0">
                          <a:latin typeface="Calibri"/>
                          <a:ea typeface="Calibri"/>
                          <a:cs typeface="Times New Roman"/>
                        </a:rPr>
                        <a:t>Creer que se tiene la razón absoluta sin considerar que las percepciones de otros también son válidas.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5069">
                <a:tc>
                  <a:txBody>
                    <a:bodyPr/>
                    <a:lstStyle/>
                    <a:p>
                      <a:pPr marL="342900" lvl="0" indent="-342900" algn="just">
                        <a:lnSpc>
                          <a:spcPct val="115000"/>
                        </a:lnSpc>
                        <a:spcAft>
                          <a:spcPts val="0"/>
                        </a:spcAft>
                        <a:buFont typeface="Symbol"/>
                        <a:buChar char=""/>
                      </a:pPr>
                      <a:r>
                        <a:rPr lang="es-MX" sz="1200" dirty="0">
                          <a:latin typeface="Calibri"/>
                          <a:ea typeface="Calibri"/>
                          <a:cs typeface="Times New Roman"/>
                        </a:rPr>
                        <a:t>Optimismo en que todo problema puede resolverse si los involucrados tienen la voluntad de trabajar lo necesario en él, para encontrar una solución aceptable para todos.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15000"/>
                        </a:lnSpc>
                        <a:spcAft>
                          <a:spcPts val="0"/>
                        </a:spcAft>
                        <a:buFont typeface="Symbol"/>
                        <a:buChar char=""/>
                      </a:pPr>
                      <a:r>
                        <a:rPr lang="es-MX" sz="1200" dirty="0">
                          <a:latin typeface="Calibri"/>
                          <a:ea typeface="Calibri"/>
                          <a:cs typeface="Times New Roman"/>
                        </a:rPr>
                        <a:t>Tener una visión negativa y fatalista de las dificultades. No hay nada que hacer, las cosas son así...</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2402">
                <a:tc>
                  <a:txBody>
                    <a:bodyPr/>
                    <a:lstStyle/>
                    <a:p>
                      <a:pPr marL="342900" lvl="0" indent="-342900" algn="just">
                        <a:lnSpc>
                          <a:spcPct val="115000"/>
                        </a:lnSpc>
                        <a:spcAft>
                          <a:spcPts val="0"/>
                        </a:spcAft>
                        <a:buFont typeface="Symbol"/>
                        <a:buChar char=""/>
                      </a:pPr>
                      <a:r>
                        <a:rPr lang="es-MX" sz="1200" dirty="0">
                          <a:latin typeface="Calibri"/>
                          <a:ea typeface="Calibri"/>
                          <a:cs typeface="Times New Roman"/>
                        </a:rPr>
                        <a:t>La voluntad de invertir energía y asumir riesgos para reducir o resolver problemas (rol activo como actores de un cambio).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15000"/>
                        </a:lnSpc>
                        <a:spcAft>
                          <a:spcPts val="0"/>
                        </a:spcAft>
                        <a:buFont typeface="Symbol"/>
                        <a:buChar char=""/>
                      </a:pPr>
                      <a:r>
                        <a:rPr lang="es-MX" sz="1200" dirty="0">
                          <a:latin typeface="Calibri"/>
                          <a:ea typeface="Calibri"/>
                          <a:cs typeface="Times New Roman"/>
                        </a:rPr>
                        <a:t>Tener una actitud pasiva, no sentirse involucrado. Considerar que son otros los que deben resolver los problemas.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1"/>
                                          </p:val>
                                        </p:tav>
                                        <p:tav tm="100000">
                                          <p:val>
                                            <p:strVal val="#ppt_x"/>
                                          </p:val>
                                        </p:tav>
                                      </p:tavLst>
                                    </p:anim>
                                    <p:anim calcmode="lin" valueType="num">
                                      <p:cBhvr>
                                        <p:cTn id="9" dur="5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05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par>
                          <p:cTn id="14" fill="hold">
                            <p:stCondLst>
                              <p:cond delay="1550"/>
                            </p:stCondLst>
                            <p:childTnLst>
                              <p:par>
                                <p:cTn id="15" presetID="35"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anim calcmode="lin" valueType="num">
                                      <p:cBhvr>
                                        <p:cTn id="18" dur="2000" fill="hold"/>
                                        <p:tgtEl>
                                          <p:spTgt spid="5"/>
                                        </p:tgtEl>
                                        <p:attrNameLst>
                                          <p:attrName>style.rotation</p:attrName>
                                        </p:attrNameLst>
                                      </p:cBhvr>
                                      <p:tavLst>
                                        <p:tav tm="0">
                                          <p:val>
                                            <p:fltVal val="720"/>
                                          </p:val>
                                        </p:tav>
                                        <p:tav tm="100000">
                                          <p:val>
                                            <p:fltVal val="0"/>
                                          </p:val>
                                        </p:tav>
                                      </p:tavLst>
                                    </p:anim>
                                    <p:anim calcmode="lin" valueType="num">
                                      <p:cBhvr>
                                        <p:cTn id="19" dur="2000" fill="hold"/>
                                        <p:tgtEl>
                                          <p:spTgt spid="5"/>
                                        </p:tgtEl>
                                        <p:attrNameLst>
                                          <p:attrName>ppt_h</p:attrName>
                                        </p:attrNameLst>
                                      </p:cBhvr>
                                      <p:tavLst>
                                        <p:tav tm="0">
                                          <p:val>
                                            <p:fltVal val="0"/>
                                          </p:val>
                                        </p:tav>
                                        <p:tav tm="100000">
                                          <p:val>
                                            <p:strVal val="#ppt_h"/>
                                          </p:val>
                                        </p:tav>
                                      </p:tavLst>
                                    </p:anim>
                                    <p:anim calcmode="lin" valueType="num">
                                      <p:cBhvr>
                                        <p:cTn id="20" dur="2000" fill="hold"/>
                                        <p:tgtEl>
                                          <p:spTgt spid="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Campanas de boda</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50</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3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Campanas de boda</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51</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3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EL SORTEO</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RESOLUCIÓN DE PROBLEMAS</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APLICAR ALTERNATIVAS DE SOLUCIÓN DE PROBLEMAS.</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52</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8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10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El sorteo</a:t>
            </a:r>
            <a:endParaRPr lang="es-MX" sz="3200" dirty="0"/>
          </a:p>
        </p:txBody>
      </p:sp>
      <p:sp>
        <p:nvSpPr>
          <p:cNvPr id="3" name="2 Marcador de contenido"/>
          <p:cNvSpPr>
            <a:spLocks noGrp="1"/>
          </p:cNvSpPr>
          <p:nvPr>
            <p:ph idx="1"/>
          </p:nvPr>
        </p:nvSpPr>
        <p:spPr/>
        <p:txBody>
          <a:bodyPr>
            <a:noAutofit/>
          </a:bodyPr>
          <a:lstStyle/>
          <a:p>
            <a:r>
              <a:rPr lang="es-MX" sz="1800" dirty="0" smtClean="0"/>
              <a:t>El </a:t>
            </a:r>
            <a:r>
              <a:rPr lang="es-MX" sz="1800" b="1" dirty="0" smtClean="0"/>
              <a:t>objetivo</a:t>
            </a:r>
            <a:r>
              <a:rPr lang="es-MX" sz="1800" dirty="0" smtClean="0"/>
              <a:t> de la actividad es que los participantes diseñen parámetros de evaluación de resultados. Para ello, los aprendizajes esperados son:</a:t>
            </a:r>
          </a:p>
          <a:p>
            <a:pPr algn="just"/>
            <a:endParaRPr lang="es-MX" sz="600" dirty="0" smtClean="0"/>
          </a:p>
          <a:p>
            <a:pPr lvl="1" algn="just"/>
            <a:r>
              <a:rPr lang="es-MX" sz="1800" b="1" u="sng" dirty="0" smtClean="0"/>
              <a:t>Conocimiento</a:t>
            </a:r>
            <a:r>
              <a:rPr lang="es-MX" sz="1800" b="1" dirty="0" smtClean="0"/>
              <a:t>:</a:t>
            </a:r>
            <a:r>
              <a:rPr lang="es-MX" sz="1800" dirty="0" smtClean="0"/>
              <a:t> Identificar los parámetros que muestran que problema ha sido resuelto.</a:t>
            </a:r>
          </a:p>
          <a:p>
            <a:pPr lvl="1" algn="just"/>
            <a:endParaRPr lang="es-MX" sz="1800" b="1" u="sng" dirty="0" smtClean="0"/>
          </a:p>
          <a:p>
            <a:pPr lvl="1" algn="just"/>
            <a:r>
              <a:rPr lang="es-MX" sz="1800" b="1" u="sng" dirty="0" smtClean="0"/>
              <a:t>Habilidad</a:t>
            </a:r>
            <a:r>
              <a:rPr lang="es-MX" sz="1800" b="1" dirty="0" smtClean="0"/>
              <a:t>:</a:t>
            </a:r>
            <a:r>
              <a:rPr lang="es-MX" sz="1800" dirty="0" smtClean="0"/>
              <a:t> Aplicar parámetros de evaluación de resultados, en la aplicación de una solución.</a:t>
            </a:r>
          </a:p>
          <a:p>
            <a:pPr lvl="1" algn="just"/>
            <a:endParaRPr lang="es-MX" sz="1800" b="1" u="sng" dirty="0" smtClean="0"/>
          </a:p>
          <a:p>
            <a:pPr lvl="1" algn="just"/>
            <a:r>
              <a:rPr lang="es-MX" sz="1800" b="1" u="sng" dirty="0" smtClean="0"/>
              <a:t>Actitud</a:t>
            </a:r>
            <a:r>
              <a:rPr lang="es-MX" sz="1800" b="1" dirty="0" smtClean="0"/>
              <a:t>:</a:t>
            </a:r>
            <a:r>
              <a:rPr lang="es-MX" sz="1800" dirty="0" smtClean="0"/>
              <a:t> Valorar la aplicación de parámetros de evaluación de efectividad, de las soluciones escogidas.</a:t>
            </a:r>
            <a:endParaRPr lang="es-MX" sz="1800" b="1" u="sng" dirty="0" smtClean="0"/>
          </a:p>
          <a:p>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53</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7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37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57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77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sorteo</a:t>
            </a:r>
            <a:endParaRPr lang="es-MX" sz="3200" dirty="0"/>
          </a:p>
        </p:txBody>
      </p:sp>
      <p:sp>
        <p:nvSpPr>
          <p:cNvPr id="3" name="2 Marcador de contenido"/>
          <p:cNvSpPr>
            <a:spLocks noGrp="1"/>
          </p:cNvSpPr>
          <p:nvPr>
            <p:ph idx="1"/>
          </p:nvPr>
        </p:nvSpPr>
        <p:spPr/>
        <p:txBody>
          <a:bodyPr>
            <a:normAutofit/>
          </a:bodyPr>
          <a:lstStyle/>
          <a:p>
            <a:r>
              <a:rPr lang="es-MX" b="1" dirty="0" smtClean="0"/>
              <a:t>Descripción de la actividad</a:t>
            </a:r>
            <a:r>
              <a:rPr lang="es-MX" dirty="0" smtClean="0"/>
              <a:t>.</a:t>
            </a:r>
          </a:p>
          <a:p>
            <a:endParaRPr lang="es-MX" dirty="0" smtClean="0"/>
          </a:p>
          <a:p>
            <a:pPr lvl="1"/>
            <a:r>
              <a:rPr lang="es-MX" dirty="0" smtClean="0"/>
              <a:t>El objetivo de esta actividad es </a:t>
            </a:r>
            <a:r>
              <a:rPr lang="es-MX" b="1" dirty="0" smtClean="0"/>
              <a:t>diseñar parámetros de evaluación de resultados, antes de implementar una solución</a:t>
            </a:r>
            <a:r>
              <a:rPr lang="es-MX" dirty="0" smtClean="0"/>
              <a:t>.</a:t>
            </a:r>
          </a:p>
          <a:p>
            <a:pPr lvl="1"/>
            <a:endParaRPr lang="es-MX"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54</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7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5100"/>
                            </p:stCondLst>
                            <p:childTnLst>
                              <p:par>
                                <p:cTn id="17" presetID="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sorteo</a:t>
            </a:r>
            <a:endParaRPr lang="es-MX" sz="3200" dirty="0"/>
          </a:p>
        </p:txBody>
      </p:sp>
      <p:sp>
        <p:nvSpPr>
          <p:cNvPr id="3" name="2 Marcador de contenido"/>
          <p:cNvSpPr>
            <a:spLocks noGrp="1"/>
          </p:cNvSpPr>
          <p:nvPr>
            <p:ph idx="1"/>
          </p:nvPr>
        </p:nvSpPr>
        <p:spPr/>
        <p:txBody>
          <a:bodyPr>
            <a:normAutofit fontScale="47500" lnSpcReduction="20000"/>
          </a:bodyPr>
          <a:lstStyle/>
          <a:p>
            <a:r>
              <a:rPr lang="es-MX" sz="4200" b="1" dirty="0" smtClean="0"/>
              <a:t>Desarrollo de la actividad</a:t>
            </a:r>
            <a:r>
              <a:rPr lang="es-MX" sz="4200" dirty="0" smtClean="0"/>
              <a:t>.</a:t>
            </a:r>
          </a:p>
          <a:p>
            <a:pPr lvl="1"/>
            <a:endParaRPr lang="es-MX" dirty="0" smtClean="0"/>
          </a:p>
          <a:p>
            <a:pPr lvl="1"/>
            <a:r>
              <a:rPr lang="es-MX" sz="3600" dirty="0" smtClean="0"/>
              <a:t>¿Qué significa evaluar los resultados de una solución propuesta? Significa detenerse a comparar lo que se esperaba que sucediera con lo que realmente sucedió. Es constatar qué resultado produjo la solución implementada. Pudiera pensarse que esto es algo que se aprecia a simple vista, pero ello no siempre es tan claro. Por ejemplo, si alguien reparó una gotera en el techo de su casa puede esperar la próxima lluvia y sin mayor esfuerzo comprobar si la solución produjo o no el resultado esperado. Diferente situación ocurre si hemos resuelto cambiarnos de barrio porque estábamos incómodos en el anterior. Quizás la mayor incomodidad era que nos quedaba muy lejos el trabajo, pero teníamos estupendos vecinos. Imaginemos que ahora la situación es la inversa. ¿Fue buena la solución?</a:t>
            </a:r>
          </a:p>
          <a:p>
            <a:pPr lvl="1"/>
            <a:endParaRPr lang="es-MX" sz="1200" dirty="0" smtClean="0"/>
          </a:p>
          <a:p>
            <a:endParaRPr lang="es-MX" sz="1600"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55</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7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335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anim calcmode="lin" valueType="num">
                                      <p:cBhvr>
                                        <p:cTn id="20" dur="5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21"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sorteo</a:t>
            </a:r>
            <a:endParaRPr lang="es-MX" sz="3200" dirty="0"/>
          </a:p>
        </p:txBody>
      </p:sp>
      <p:sp>
        <p:nvSpPr>
          <p:cNvPr id="3" name="2 Marcador de contenido"/>
          <p:cNvSpPr>
            <a:spLocks noGrp="1"/>
          </p:cNvSpPr>
          <p:nvPr>
            <p:ph idx="1"/>
          </p:nvPr>
        </p:nvSpPr>
        <p:spPr/>
        <p:txBody>
          <a:bodyPr>
            <a:normAutofit fontScale="62500" lnSpcReduction="20000"/>
          </a:bodyPr>
          <a:lstStyle/>
          <a:p>
            <a:r>
              <a:rPr lang="es-MX" sz="2900" b="1" dirty="0" smtClean="0"/>
              <a:t>Desarrollo de la actividad</a:t>
            </a:r>
            <a:r>
              <a:rPr lang="es-MX" sz="2900" dirty="0" smtClean="0"/>
              <a:t>.</a:t>
            </a:r>
          </a:p>
          <a:p>
            <a:endParaRPr lang="es-MX" sz="2000" dirty="0" smtClean="0"/>
          </a:p>
          <a:p>
            <a:pPr lvl="1"/>
            <a:r>
              <a:rPr lang="es-MX" dirty="0" smtClean="0"/>
              <a:t>Sucede que, más que soluciones únicas, todas tienen “algo bueno” y “algo malo”. Nada es tan nítido como “blanco” o “negro”. Visto así, es importante considerar que:</a:t>
            </a:r>
          </a:p>
          <a:p>
            <a:pPr lvl="1"/>
            <a:endParaRPr lang="es-MX" sz="1000" dirty="0" smtClean="0"/>
          </a:p>
          <a:p>
            <a:pPr lvl="2"/>
            <a:r>
              <a:rPr lang="es-MX" sz="2600" dirty="0" smtClean="0"/>
              <a:t>Lo que puede ser un problema para una persona, puede no serlo para otra.</a:t>
            </a:r>
          </a:p>
          <a:p>
            <a:pPr lvl="2"/>
            <a:endParaRPr lang="es-MX" dirty="0" smtClean="0"/>
          </a:p>
          <a:p>
            <a:pPr lvl="2"/>
            <a:r>
              <a:rPr lang="es-MX" sz="2600" dirty="0" smtClean="0"/>
              <a:t>Puede suceder que una solución a un problema se convierta en un nuevo problema, desde otro punto de vista.</a:t>
            </a:r>
          </a:p>
          <a:p>
            <a:pPr lvl="2"/>
            <a:endParaRPr lang="es-MX" dirty="0" smtClean="0"/>
          </a:p>
          <a:p>
            <a:pPr lvl="2"/>
            <a:r>
              <a:rPr lang="es-MX" sz="2600" dirty="0" smtClean="0"/>
              <a:t>La solución puede haber logrado el resultado esperado, pero a un costo o en plazos muy superiores a los planeados.</a:t>
            </a:r>
            <a:endParaRPr lang="es-MX" sz="38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56</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7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33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07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par>
                          <p:cTn id="32" fill="hold">
                            <p:stCondLst>
                              <p:cond delay="14100"/>
                            </p:stCondLst>
                            <p:childTnLst>
                              <p:par>
                                <p:cTn id="33" presetID="41" presetClass="entr" presetSubtype="0" fill="hold" nodeType="afterEffect">
                                  <p:stCondLst>
                                    <p:cond delay="0"/>
                                  </p:stCondLst>
                                  <p:iterate type="lt">
                                    <p:tmPct val="10000"/>
                                  </p:iterate>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p:cTn id="35"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37"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
                                            <p:txEl>
                                              <p:pRg st="6" end="6"/>
                                            </p:txEl>
                                          </p:spTgt>
                                        </p:tgtEl>
                                      </p:cBhvr>
                                    </p:animEffect>
                                  </p:childTnLst>
                                </p:cTn>
                              </p:par>
                            </p:childTnLst>
                          </p:cTn>
                        </p:par>
                        <p:par>
                          <p:cTn id="40" fill="hold">
                            <p:stCondLst>
                              <p:cond delay="18950"/>
                            </p:stCondLst>
                            <p:childTnLst>
                              <p:par>
                                <p:cTn id="41" presetID="41" presetClass="entr" presetSubtype="0" fill="hold" nodeType="afterEffect">
                                  <p:stCondLst>
                                    <p:cond delay="0"/>
                                  </p:stCondLst>
                                  <p:iterate type="lt">
                                    <p:tmPct val="10000"/>
                                  </p:iterate>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p:cTn id="43" dur="500" fill="hold"/>
                                        <p:tgtEl>
                                          <p:spTgt spid="3">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3">
                                            <p:txEl>
                                              <p:pRg st="8" end="8"/>
                                            </p:txEl>
                                          </p:spTgt>
                                        </p:tgtEl>
                                        <p:attrNameLst>
                                          <p:attrName>ppt_y</p:attrName>
                                        </p:attrNameLst>
                                      </p:cBhvr>
                                      <p:tavLst>
                                        <p:tav tm="0">
                                          <p:val>
                                            <p:strVal val="#ppt_y"/>
                                          </p:val>
                                        </p:tav>
                                        <p:tav tm="100000">
                                          <p:val>
                                            <p:strVal val="#ppt_y"/>
                                          </p:val>
                                        </p:tav>
                                      </p:tavLst>
                                    </p:anim>
                                    <p:anim calcmode="lin" valueType="num">
                                      <p:cBhvr>
                                        <p:cTn id="45" dur="500" fill="hold"/>
                                        <p:tgtEl>
                                          <p:spTgt spid="3">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3">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sorteo</a:t>
            </a:r>
            <a:endParaRPr lang="es-MX" sz="3200" dirty="0"/>
          </a:p>
        </p:txBody>
      </p:sp>
      <p:sp>
        <p:nvSpPr>
          <p:cNvPr id="3" name="2 Marcador de contenido"/>
          <p:cNvSpPr>
            <a:spLocks noGrp="1"/>
          </p:cNvSpPr>
          <p:nvPr>
            <p:ph idx="1"/>
          </p:nvPr>
        </p:nvSpPr>
        <p:spPr/>
        <p:txBody>
          <a:bodyPr>
            <a:normAutofit fontScale="70000" lnSpcReduction="20000"/>
          </a:bodyPr>
          <a:lstStyle/>
          <a:p>
            <a:r>
              <a:rPr lang="es-MX" b="1" dirty="0" smtClean="0"/>
              <a:t>Desarrollo de la actividad</a:t>
            </a:r>
            <a:r>
              <a:rPr lang="es-MX" dirty="0" smtClean="0"/>
              <a:t>.</a:t>
            </a:r>
          </a:p>
          <a:p>
            <a:pPr lvl="1"/>
            <a:r>
              <a:rPr lang="es-MX" dirty="0" smtClean="0"/>
              <a:t>La importancia de la evaluación de resultados radica en que:</a:t>
            </a:r>
          </a:p>
          <a:p>
            <a:pPr lvl="2">
              <a:buNone/>
            </a:pPr>
            <a:endParaRPr lang="es-MX" sz="1400" dirty="0" smtClean="0"/>
          </a:p>
          <a:p>
            <a:pPr lvl="2"/>
            <a:r>
              <a:rPr lang="es-MX" dirty="0" smtClean="0"/>
              <a:t>Se aprecia el cumplimiento del objetivo propuesto y en qué magnitud o grado se logró.</a:t>
            </a:r>
          </a:p>
          <a:p>
            <a:pPr lvl="2"/>
            <a:r>
              <a:rPr lang="es-MX" dirty="0" smtClean="0"/>
              <a:t>Se dejan en evidencia los efectos colaterales de la solución escogida.</a:t>
            </a:r>
          </a:p>
          <a:p>
            <a:pPr lvl="2"/>
            <a:r>
              <a:rPr lang="es-MX" dirty="0" smtClean="0"/>
              <a:t>Se pueden identificar responsables de las desviaciones, tanto en un sentido positivo (mejores resultados), como negativos (resultados menos buenos).</a:t>
            </a:r>
          </a:p>
          <a:p>
            <a:pPr lvl="2"/>
            <a:r>
              <a:rPr lang="es-MX" dirty="0" smtClean="0"/>
              <a:t>Se puede aprender de la experiencia y luego utilizarla en otras decisiones posteriores.</a:t>
            </a:r>
          </a:p>
          <a:p>
            <a:pPr lvl="2"/>
            <a:r>
              <a:rPr lang="es-MX" dirty="0" smtClean="0"/>
              <a:t>Se puede elaborar un nuevo plan de solución para aquellos aspectos no logrados.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57</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7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3350"/>
                            </p:stCondLst>
                            <p:childTnLst>
                              <p:par>
                                <p:cTn id="17" presetID="2" presetClass="entr" presetSubtype="4"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3850"/>
                            </p:stCondLst>
                            <p:childTnLst>
                              <p:par>
                                <p:cTn id="22" presetID="41" presetClass="entr" presetSubtype="0" fill="hold" nodeType="afterEffect">
                                  <p:stCondLst>
                                    <p:cond delay="0"/>
                                  </p:stCondLst>
                                  <p:iterate type="lt">
                                    <p:tmPct val="10000"/>
                                  </p:iterate>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26"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
                                            <p:txEl>
                                              <p:pRg st="3" end="3"/>
                                            </p:txEl>
                                          </p:spTgt>
                                        </p:tgtEl>
                                      </p:cBhvr>
                                    </p:animEffect>
                                  </p:childTnLst>
                                </p:cTn>
                              </p:par>
                            </p:childTnLst>
                          </p:cTn>
                        </p:par>
                        <p:par>
                          <p:cTn id="29" fill="hold">
                            <p:stCondLst>
                              <p:cond delay="7850"/>
                            </p:stCondLst>
                            <p:childTnLst>
                              <p:par>
                                <p:cTn id="30" presetID="41" presetClass="entr" presetSubtype="0" fill="hold" nodeType="afterEffect">
                                  <p:stCondLst>
                                    <p:cond delay="0"/>
                                  </p:stCondLst>
                                  <p:iterate type="lt">
                                    <p:tmPct val="10000"/>
                                  </p:iterate>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p:cTn id="32"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34"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
                                            <p:txEl>
                                              <p:pRg st="4" end="4"/>
                                            </p:txEl>
                                          </p:spTgt>
                                        </p:tgtEl>
                                      </p:cBhvr>
                                    </p:animEffect>
                                  </p:childTnLst>
                                </p:cTn>
                              </p:par>
                            </p:childTnLst>
                          </p:cTn>
                        </p:par>
                        <p:par>
                          <p:cTn id="37" fill="hold">
                            <p:stCondLst>
                              <p:cond delay="11300"/>
                            </p:stCondLst>
                            <p:childTnLst>
                              <p:par>
                                <p:cTn id="38" presetID="41" presetClass="entr" presetSubtype="0" fill="hold" nodeType="afterEffect">
                                  <p:stCondLst>
                                    <p:cond delay="0"/>
                                  </p:stCondLst>
                                  <p:iterate type="lt">
                                    <p:tmPct val="10000"/>
                                  </p:iterate>
                                  <p:childTnLst>
                                    <p:set>
                                      <p:cBhvr>
                                        <p:cTn id="39" dur="1" fill="hold">
                                          <p:stCondLst>
                                            <p:cond delay="0"/>
                                          </p:stCondLst>
                                        </p:cTn>
                                        <p:tgtEl>
                                          <p:spTgt spid="3">
                                            <p:txEl>
                                              <p:pRg st="5" end="5"/>
                                            </p:txEl>
                                          </p:spTgt>
                                        </p:tgtEl>
                                        <p:attrNameLst>
                                          <p:attrName>style.visibility</p:attrName>
                                        </p:attrNameLst>
                                      </p:cBhvr>
                                      <p:to>
                                        <p:strVal val="visible"/>
                                      </p:to>
                                    </p:set>
                                    <p:anim calcmode="lin" valueType="num">
                                      <p:cBhvr>
                                        <p:cTn id="40"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42"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3">
                                            <p:txEl>
                                              <p:pRg st="5" end="5"/>
                                            </p:txEl>
                                          </p:spTgt>
                                        </p:tgtEl>
                                      </p:cBhvr>
                                    </p:animEffect>
                                  </p:childTnLst>
                                </p:cTn>
                              </p:par>
                            </p:childTnLst>
                          </p:cTn>
                        </p:par>
                        <p:par>
                          <p:cTn id="45" fill="hold">
                            <p:stCondLst>
                              <p:cond delay="18250"/>
                            </p:stCondLst>
                            <p:childTnLst>
                              <p:par>
                                <p:cTn id="46" presetID="41" presetClass="entr" presetSubtype="0" fill="hold" nodeType="afterEffect">
                                  <p:stCondLst>
                                    <p:cond delay="0"/>
                                  </p:stCondLst>
                                  <p:iterate type="lt">
                                    <p:tmPct val="10000"/>
                                  </p:iterate>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p:cTn id="48"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50"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3">
                                            <p:txEl>
                                              <p:pRg st="6" end="6"/>
                                            </p:txEl>
                                          </p:spTgt>
                                        </p:tgtEl>
                                      </p:cBhvr>
                                    </p:animEffect>
                                  </p:childTnLst>
                                </p:cTn>
                              </p:par>
                            </p:childTnLst>
                          </p:cTn>
                        </p:par>
                        <p:par>
                          <p:cTn id="53" fill="hold">
                            <p:stCondLst>
                              <p:cond delay="22450"/>
                            </p:stCondLst>
                            <p:childTnLst>
                              <p:par>
                                <p:cTn id="54" presetID="41" presetClass="entr" presetSubtype="0" fill="hold" nodeType="afterEffect">
                                  <p:stCondLst>
                                    <p:cond delay="0"/>
                                  </p:stCondLst>
                                  <p:iterate type="lt">
                                    <p:tmPct val="10000"/>
                                  </p:iterate>
                                  <p:childTnLst>
                                    <p:set>
                                      <p:cBhvr>
                                        <p:cTn id="55" dur="1" fill="hold">
                                          <p:stCondLst>
                                            <p:cond delay="0"/>
                                          </p:stCondLst>
                                        </p:cTn>
                                        <p:tgtEl>
                                          <p:spTgt spid="3">
                                            <p:txEl>
                                              <p:pRg st="7" end="7"/>
                                            </p:txEl>
                                          </p:spTgt>
                                        </p:tgtEl>
                                        <p:attrNameLst>
                                          <p:attrName>style.visibility</p:attrName>
                                        </p:attrNameLst>
                                      </p:cBhvr>
                                      <p:to>
                                        <p:strVal val="visible"/>
                                      </p:to>
                                    </p:set>
                                    <p:anim calcmode="lin" valueType="num">
                                      <p:cBhvr>
                                        <p:cTn id="56" dur="500" fill="hold"/>
                                        <p:tgtEl>
                                          <p:spTgt spid="3">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3">
                                            <p:txEl>
                                              <p:pRg st="7" end="7"/>
                                            </p:txEl>
                                          </p:spTgt>
                                        </p:tgtEl>
                                        <p:attrNameLst>
                                          <p:attrName>ppt_y</p:attrName>
                                        </p:attrNameLst>
                                      </p:cBhvr>
                                      <p:tavLst>
                                        <p:tav tm="0">
                                          <p:val>
                                            <p:strVal val="#ppt_y"/>
                                          </p:val>
                                        </p:tav>
                                        <p:tav tm="100000">
                                          <p:val>
                                            <p:strVal val="#ppt_y"/>
                                          </p:val>
                                        </p:tav>
                                      </p:tavLst>
                                    </p:anim>
                                    <p:anim calcmode="lin" valueType="num">
                                      <p:cBhvr>
                                        <p:cTn id="58" dur="500" fill="hold"/>
                                        <p:tgtEl>
                                          <p:spTgt spid="3">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3">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sorteo</a:t>
            </a:r>
            <a:endParaRPr lang="es-MX" sz="3200" dirty="0"/>
          </a:p>
        </p:txBody>
      </p:sp>
      <p:sp>
        <p:nvSpPr>
          <p:cNvPr id="3" name="2 Marcador de contenido"/>
          <p:cNvSpPr>
            <a:spLocks noGrp="1"/>
          </p:cNvSpPr>
          <p:nvPr>
            <p:ph idx="1"/>
          </p:nvPr>
        </p:nvSpPr>
        <p:spPr>
          <a:xfrm>
            <a:off x="467544" y="1196752"/>
            <a:ext cx="8229600" cy="5030019"/>
          </a:xfrm>
        </p:spPr>
        <p:txBody>
          <a:bodyPr>
            <a:normAutofit fontScale="40000" lnSpcReduction="20000"/>
          </a:bodyPr>
          <a:lstStyle/>
          <a:p>
            <a:r>
              <a:rPr lang="es-MX" sz="4500" b="1" dirty="0" smtClean="0"/>
              <a:t>Desarrollo de la actividad</a:t>
            </a:r>
            <a:r>
              <a:rPr lang="es-MX" sz="4500" dirty="0" smtClean="0"/>
              <a:t>.</a:t>
            </a:r>
          </a:p>
          <a:p>
            <a:endParaRPr lang="es-MX" dirty="0" smtClean="0"/>
          </a:p>
          <a:p>
            <a:pPr lvl="1"/>
            <a:r>
              <a:rPr lang="es-MX" sz="3400" dirty="0" smtClean="0"/>
              <a:t>Para que un proceso de evaluación sea efectivo deben escogerse, ojalá anticipadamente, las variables o parámetros que se van a controlar. De esta forma todos los involucrados en la implementación saben qué se espera de ellos. Enunciemos, a modo de ejemplo, posibles parámetros que servirán para evaluar una solución implementada en el ámbito laboral.</a:t>
            </a:r>
          </a:p>
          <a:p>
            <a:pPr lvl="2"/>
            <a:r>
              <a:rPr lang="es-MX" sz="3500" dirty="0" smtClean="0"/>
              <a:t>Grado de cumplimiento de la solución, en función de objetivos.</a:t>
            </a:r>
          </a:p>
          <a:p>
            <a:pPr lvl="2"/>
            <a:r>
              <a:rPr lang="es-MX" sz="3500" dirty="0" smtClean="0"/>
              <a:t>Nivel de compromiso demostrado por los actores involucrados en la decisión.</a:t>
            </a:r>
          </a:p>
          <a:p>
            <a:pPr lvl="2"/>
            <a:r>
              <a:rPr lang="es-MX" sz="3500" dirty="0" smtClean="0"/>
              <a:t>Costos de la solución.</a:t>
            </a:r>
          </a:p>
          <a:p>
            <a:pPr lvl="2"/>
            <a:r>
              <a:rPr lang="es-MX" sz="3500" dirty="0" smtClean="0"/>
              <a:t>Nuevas oportunidades o beneficios que genera la solución implementada.</a:t>
            </a:r>
          </a:p>
          <a:p>
            <a:pPr lvl="2"/>
            <a:r>
              <a:rPr lang="es-MX" sz="3500" dirty="0" smtClean="0"/>
              <a:t>Nuevos riesgos, inconvenientes o amenazas que representa la solución implementada.</a:t>
            </a:r>
          </a:p>
          <a:p>
            <a:pPr lvl="2"/>
            <a:r>
              <a:rPr lang="es-MX" sz="3500" dirty="0" smtClean="0"/>
              <a:t>Coherencia entre el proceso de implementación y los valores y cultura organizacional.</a:t>
            </a:r>
            <a:endParaRPr lang="es-MX" sz="2900" dirty="0" smtClean="0"/>
          </a:p>
          <a:p>
            <a:pPr lvl="2"/>
            <a:endParaRPr lang="es-MX" dirty="0" smtClean="0"/>
          </a:p>
          <a:p>
            <a:pPr lvl="1"/>
            <a:r>
              <a:rPr lang="es-MX" sz="3500" dirty="0" smtClean="0"/>
              <a:t>Adicionalmente, un proceso de evaluación debe hacerse cargo de las implicaciones que tiene la solución en los objetivos personales, debe considerar costos emocionales y el resultado en el corto y en el mediano plazo.</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58</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7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3350"/>
                            </p:stCondLst>
                            <p:childTnLst>
                              <p:par>
                                <p:cTn id="17" presetID="2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par>
                          <p:cTn id="20" fill="hold">
                            <p:stCondLst>
                              <p:cond delay="3850"/>
                            </p:stCondLst>
                            <p:childTnLst>
                              <p:par>
                                <p:cTn id="21" presetID="41" presetClass="entr" presetSubtype="0" fill="hold" nodeType="afterEffect">
                                  <p:stCondLst>
                                    <p:cond delay="0"/>
                                  </p:stCondLst>
                                  <p:iterate type="lt">
                                    <p:tmPct val="10000"/>
                                  </p:iterate>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p:cTn id="23"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25"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
                                            <p:txEl>
                                              <p:pRg st="3" end="3"/>
                                            </p:txEl>
                                          </p:spTgt>
                                        </p:tgtEl>
                                      </p:cBhvr>
                                    </p:animEffect>
                                  </p:childTnLst>
                                </p:cTn>
                              </p:par>
                            </p:childTnLst>
                          </p:cTn>
                        </p:par>
                        <p:par>
                          <p:cTn id="28" fill="hold">
                            <p:stCondLst>
                              <p:cond delay="6950"/>
                            </p:stCondLst>
                            <p:childTnLst>
                              <p:par>
                                <p:cTn id="29" presetID="41" presetClass="entr" presetSubtype="0" fill="hold" nodeType="afterEffect">
                                  <p:stCondLst>
                                    <p:cond delay="0"/>
                                  </p:stCondLst>
                                  <p:iterate type="lt">
                                    <p:tmPct val="10000"/>
                                  </p:iterate>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33"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3">
                                            <p:txEl>
                                              <p:pRg st="4" end="4"/>
                                            </p:txEl>
                                          </p:spTgt>
                                        </p:tgtEl>
                                      </p:cBhvr>
                                    </p:animEffect>
                                  </p:childTnLst>
                                </p:cTn>
                              </p:par>
                            </p:childTnLst>
                          </p:cTn>
                        </p:par>
                        <p:par>
                          <p:cTn id="36" fill="hold">
                            <p:stCondLst>
                              <p:cond delay="10650"/>
                            </p:stCondLst>
                            <p:childTnLst>
                              <p:par>
                                <p:cTn id="37" presetID="41" presetClass="entr" presetSubtype="0" fill="hold" nodeType="afterEffect">
                                  <p:stCondLst>
                                    <p:cond delay="0"/>
                                  </p:stCondLst>
                                  <p:iterate type="lt">
                                    <p:tmPct val="10000"/>
                                  </p:iterate>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p:cTn id="39"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41"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3">
                                            <p:txEl>
                                              <p:pRg st="5" end="5"/>
                                            </p:txEl>
                                          </p:spTgt>
                                        </p:tgtEl>
                                      </p:cBhvr>
                                    </p:animEffect>
                                  </p:childTnLst>
                                </p:cTn>
                              </p:par>
                            </p:childTnLst>
                          </p:cTn>
                        </p:par>
                        <p:par>
                          <p:cTn id="44" fill="hold">
                            <p:stCondLst>
                              <p:cond delay="12050"/>
                            </p:stCondLst>
                            <p:childTnLst>
                              <p:par>
                                <p:cTn id="45" presetID="41" presetClass="entr" presetSubtype="0" fill="hold" nodeType="afterEffect">
                                  <p:stCondLst>
                                    <p:cond delay="0"/>
                                  </p:stCondLst>
                                  <p:iterate type="lt">
                                    <p:tmPct val="10000"/>
                                  </p:iterate>
                                  <p:childTnLst>
                                    <p:set>
                                      <p:cBhvr>
                                        <p:cTn id="46" dur="1" fill="hold">
                                          <p:stCondLst>
                                            <p:cond delay="0"/>
                                          </p:stCondLst>
                                        </p:cTn>
                                        <p:tgtEl>
                                          <p:spTgt spid="3">
                                            <p:txEl>
                                              <p:pRg st="6" end="6"/>
                                            </p:txEl>
                                          </p:spTgt>
                                        </p:tgtEl>
                                        <p:attrNameLst>
                                          <p:attrName>style.visibility</p:attrName>
                                        </p:attrNameLst>
                                      </p:cBhvr>
                                      <p:to>
                                        <p:strVal val="visible"/>
                                      </p:to>
                                    </p:set>
                                    <p:anim calcmode="lin" valueType="num">
                                      <p:cBhvr>
                                        <p:cTn id="47"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49"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3">
                                            <p:txEl>
                                              <p:pRg st="6" end="6"/>
                                            </p:txEl>
                                          </p:spTgt>
                                        </p:tgtEl>
                                      </p:cBhvr>
                                    </p:animEffect>
                                  </p:childTnLst>
                                </p:cTn>
                              </p:par>
                            </p:childTnLst>
                          </p:cTn>
                        </p:par>
                        <p:par>
                          <p:cTn id="52" fill="hold">
                            <p:stCondLst>
                              <p:cond delay="15600"/>
                            </p:stCondLst>
                            <p:childTnLst>
                              <p:par>
                                <p:cTn id="53" presetID="41" presetClass="entr" presetSubtype="0" fill="hold" nodeType="afterEffect">
                                  <p:stCondLst>
                                    <p:cond delay="0"/>
                                  </p:stCondLst>
                                  <p:iterate type="lt">
                                    <p:tmPct val="10000"/>
                                  </p:iterate>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p:cTn id="55" dur="500" fill="hold"/>
                                        <p:tgtEl>
                                          <p:spTgt spid="3">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3">
                                            <p:txEl>
                                              <p:pRg st="7" end="7"/>
                                            </p:txEl>
                                          </p:spTgt>
                                        </p:tgtEl>
                                        <p:attrNameLst>
                                          <p:attrName>ppt_y</p:attrName>
                                        </p:attrNameLst>
                                      </p:cBhvr>
                                      <p:tavLst>
                                        <p:tav tm="0">
                                          <p:val>
                                            <p:strVal val="#ppt_y"/>
                                          </p:val>
                                        </p:tav>
                                        <p:tav tm="100000">
                                          <p:val>
                                            <p:strVal val="#ppt_y"/>
                                          </p:val>
                                        </p:tav>
                                      </p:tavLst>
                                    </p:anim>
                                    <p:anim calcmode="lin" valueType="num">
                                      <p:cBhvr>
                                        <p:cTn id="57" dur="500" fill="hold"/>
                                        <p:tgtEl>
                                          <p:spTgt spid="3">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3">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3">
                                            <p:txEl>
                                              <p:pRg st="7" end="7"/>
                                            </p:txEl>
                                          </p:spTgt>
                                        </p:tgtEl>
                                      </p:cBhvr>
                                    </p:animEffect>
                                  </p:childTnLst>
                                </p:cTn>
                              </p:par>
                            </p:childTnLst>
                          </p:cTn>
                        </p:par>
                        <p:par>
                          <p:cTn id="60" fill="hold">
                            <p:stCondLst>
                              <p:cond delay="19700"/>
                            </p:stCondLst>
                            <p:childTnLst>
                              <p:par>
                                <p:cTn id="61" presetID="41" presetClass="entr" presetSubtype="0" fill="hold" nodeType="afterEffect">
                                  <p:stCondLst>
                                    <p:cond delay="0"/>
                                  </p:stCondLst>
                                  <p:iterate type="lt">
                                    <p:tmPct val="10000"/>
                                  </p:iterate>
                                  <p:childTnLst>
                                    <p:set>
                                      <p:cBhvr>
                                        <p:cTn id="62" dur="1" fill="hold">
                                          <p:stCondLst>
                                            <p:cond delay="0"/>
                                          </p:stCondLst>
                                        </p:cTn>
                                        <p:tgtEl>
                                          <p:spTgt spid="3">
                                            <p:txEl>
                                              <p:pRg st="8" end="8"/>
                                            </p:txEl>
                                          </p:spTgt>
                                        </p:tgtEl>
                                        <p:attrNameLst>
                                          <p:attrName>style.visibility</p:attrName>
                                        </p:attrNameLst>
                                      </p:cBhvr>
                                      <p:to>
                                        <p:strVal val="visible"/>
                                      </p:to>
                                    </p:set>
                                    <p:anim calcmode="lin" valueType="num">
                                      <p:cBhvr>
                                        <p:cTn id="63" dur="500" fill="hold"/>
                                        <p:tgtEl>
                                          <p:spTgt spid="3">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3">
                                            <p:txEl>
                                              <p:pRg st="8" end="8"/>
                                            </p:txEl>
                                          </p:spTgt>
                                        </p:tgtEl>
                                        <p:attrNameLst>
                                          <p:attrName>ppt_y</p:attrName>
                                        </p:attrNameLst>
                                      </p:cBhvr>
                                      <p:tavLst>
                                        <p:tav tm="0">
                                          <p:val>
                                            <p:strVal val="#ppt_y"/>
                                          </p:val>
                                        </p:tav>
                                        <p:tav tm="100000">
                                          <p:val>
                                            <p:strVal val="#ppt_y"/>
                                          </p:val>
                                        </p:tav>
                                      </p:tavLst>
                                    </p:anim>
                                    <p:anim calcmode="lin" valueType="num">
                                      <p:cBhvr>
                                        <p:cTn id="65" dur="500" fill="hold"/>
                                        <p:tgtEl>
                                          <p:spTgt spid="3">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3">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3">
                                            <p:txEl>
                                              <p:pRg st="8" end="8"/>
                                            </p:txEl>
                                          </p:spTgt>
                                        </p:tgtEl>
                                      </p:cBhvr>
                                    </p:animEffect>
                                  </p:childTnLst>
                                </p:cTn>
                              </p:par>
                            </p:childTnLst>
                          </p:cTn>
                        </p:par>
                        <p:par>
                          <p:cTn id="68" fill="hold">
                            <p:stCondLst>
                              <p:cond delay="23850"/>
                            </p:stCondLst>
                            <p:childTnLst>
                              <p:par>
                                <p:cTn id="69" presetID="22" presetClass="entr" presetSubtype="4" fill="hold" nodeType="afterEffect">
                                  <p:stCondLst>
                                    <p:cond delay="0"/>
                                  </p:stCondLst>
                                  <p:childTnLst>
                                    <p:set>
                                      <p:cBhvr>
                                        <p:cTn id="70" dur="1" fill="hold">
                                          <p:stCondLst>
                                            <p:cond delay="0"/>
                                          </p:stCondLst>
                                        </p:cTn>
                                        <p:tgtEl>
                                          <p:spTgt spid="3">
                                            <p:txEl>
                                              <p:pRg st="10" end="10"/>
                                            </p:txEl>
                                          </p:spTgt>
                                        </p:tgtEl>
                                        <p:attrNameLst>
                                          <p:attrName>style.visibility</p:attrName>
                                        </p:attrNameLst>
                                      </p:cBhvr>
                                      <p:to>
                                        <p:strVal val="visible"/>
                                      </p:to>
                                    </p:set>
                                    <p:animEffect transition="in" filter="wipe(down)">
                                      <p:cBhvr>
                                        <p:cTn id="71"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sorteo</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59</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7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Introducción</a:t>
            </a:r>
            <a:endParaRPr lang="es-MX" dirty="0"/>
          </a:p>
        </p:txBody>
      </p:sp>
      <p:sp>
        <p:nvSpPr>
          <p:cNvPr id="3" name="2 Marcador de contenido"/>
          <p:cNvSpPr>
            <a:spLocks noGrp="1"/>
          </p:cNvSpPr>
          <p:nvPr>
            <p:ph idx="1"/>
          </p:nvPr>
        </p:nvSpPr>
        <p:spPr/>
        <p:txBody>
          <a:bodyPr>
            <a:normAutofit fontScale="92500" lnSpcReduction="10000"/>
          </a:bodyPr>
          <a:lstStyle/>
          <a:p>
            <a:r>
              <a:rPr lang="es-MX" sz="1800" dirty="0" smtClean="0"/>
              <a:t>La importancia de la resolución de problemas en la vida diaria:</a:t>
            </a:r>
          </a:p>
          <a:p>
            <a:endParaRPr lang="es-MX" sz="1800" dirty="0" smtClean="0"/>
          </a:p>
          <a:p>
            <a:pPr lvl="1"/>
            <a:r>
              <a:rPr lang="es-MX" sz="1400" dirty="0" smtClean="0"/>
              <a:t>Es en el día a día donde resolvemos desde los problemas más triviales hasta los que tienen un significado profundo para nosotros. Podemos vernos enfrentados, por ejemplo, a tener que arreglar una estufa en pleno invierno, darnos cuenta que no nos alcanza el pan para la once, o reconsiderar si queremos cambiar de carrera, si somos estudiantes superiores.</a:t>
            </a:r>
          </a:p>
          <a:p>
            <a:pPr lvl="1"/>
            <a:endParaRPr lang="es-MX" sz="1400" dirty="0" smtClean="0"/>
          </a:p>
          <a:p>
            <a:pPr lvl="1"/>
            <a:r>
              <a:rPr lang="es-MX" sz="1400" dirty="0" smtClean="0"/>
              <a:t>Seguramente, habrá personas muy capaces de resolver las pequeñas piedritas del zapato, como arreglar la estufa. Pero, menos personas tienen las competencias para resolver problemas de mayor complejidad. Ello hace que las situaciones se impongan sin que tengamos un manejo de gestión sobre ellas. Resolver problemas de envergadura supone tener claro el sentido de lo que queremos, desarrollar coraje para correr riesgos, tener confianza en uno mismo, enfrentarse al proceso de tomar decisiones, etc. De allí que a veces tengamos una actitud de avestruz; nos escondemos. Otras, enfrentamos las dificultades con valentía. La diferencia hace que vayamos o no resolviendo problemas para construir las condiciones de una vida acorde a nuestros valores y convicciones.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1"/>
                                          </p:val>
                                        </p:tav>
                                        <p:tav tm="100000">
                                          <p:val>
                                            <p:strVal val="#ppt_x"/>
                                          </p:val>
                                        </p:tav>
                                      </p:tavLst>
                                    </p:anim>
                                    <p:anim calcmode="lin" valueType="num">
                                      <p:cBhvr>
                                        <p:cTn id="9" dur="5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05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par>
                          <p:cTn id="14" fill="hold">
                            <p:stCondLst>
                              <p:cond delay="1550"/>
                            </p:stCondLst>
                            <p:childTnLst>
                              <p:par>
                                <p:cTn id="15" presetID="2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par>
                          <p:cTn id="18" fill="hold">
                            <p:stCondLst>
                              <p:cond delay="2050"/>
                            </p:stCondLst>
                            <p:childTnLst>
                              <p:par>
                                <p:cTn id="19" presetID="22" presetClass="entr" presetSubtype="4" fill="hold" nodeType="after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down)">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sorteo</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60</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7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¿SE ATRAEN LOS POLOS OPUESTOS?</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RESOLUCIÓN DE PROBLEMAS</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RESOLVER PROBLEMAS INTERPERSONALES.</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61</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8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02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¿Se atraen los polos opuestos?</a:t>
            </a:r>
            <a:endParaRPr lang="es-MX" sz="3200" dirty="0"/>
          </a:p>
        </p:txBody>
      </p:sp>
      <p:sp>
        <p:nvSpPr>
          <p:cNvPr id="3" name="2 Marcador de contenido"/>
          <p:cNvSpPr>
            <a:spLocks noGrp="1"/>
          </p:cNvSpPr>
          <p:nvPr>
            <p:ph idx="1"/>
          </p:nvPr>
        </p:nvSpPr>
        <p:spPr>
          <a:xfrm>
            <a:off x="467544" y="1268760"/>
            <a:ext cx="8229600" cy="4958011"/>
          </a:xfrm>
        </p:spPr>
        <p:txBody>
          <a:bodyPr>
            <a:noAutofit/>
          </a:bodyPr>
          <a:lstStyle/>
          <a:p>
            <a:r>
              <a:rPr lang="es-MX" sz="1800" dirty="0" smtClean="0"/>
              <a:t>El </a:t>
            </a:r>
            <a:r>
              <a:rPr lang="es-MX" sz="1800" b="1" dirty="0" smtClean="0"/>
              <a:t>objetivo</a:t>
            </a:r>
            <a:r>
              <a:rPr lang="es-MX" sz="1800" dirty="0" smtClean="0"/>
              <a:t> de la actividad es que los participantes sean capaces de reconocer su estilo personal de relacionarse con otros. Para ello, los aprendizajes esperados son:</a:t>
            </a:r>
          </a:p>
          <a:p>
            <a:pPr algn="just"/>
            <a:endParaRPr lang="es-MX" sz="1600" dirty="0" smtClean="0"/>
          </a:p>
          <a:p>
            <a:pPr lvl="1" algn="just"/>
            <a:r>
              <a:rPr lang="es-MX" sz="1600" b="1" u="sng" dirty="0" smtClean="0"/>
              <a:t>Conocimiento</a:t>
            </a:r>
            <a:r>
              <a:rPr lang="es-MX" sz="1600" b="1" dirty="0" smtClean="0"/>
              <a:t>:</a:t>
            </a:r>
            <a:r>
              <a:rPr lang="es-MX" sz="1600" dirty="0" smtClean="0"/>
              <a:t> Distinguir la diversidad de estilos personales que existen para enfrentar y resolver problemas.</a:t>
            </a:r>
          </a:p>
          <a:p>
            <a:pPr lvl="1" algn="just"/>
            <a:endParaRPr lang="es-MX" sz="1600" b="1" u="sng" dirty="0" smtClean="0"/>
          </a:p>
          <a:p>
            <a:pPr lvl="1" algn="just"/>
            <a:r>
              <a:rPr lang="es-MX" sz="1600" b="1" u="sng" dirty="0" smtClean="0"/>
              <a:t>Habilidad</a:t>
            </a:r>
            <a:r>
              <a:rPr lang="es-MX" sz="1600" b="1" dirty="0" smtClean="0"/>
              <a:t>:</a:t>
            </a:r>
            <a:r>
              <a:rPr lang="es-MX" sz="1600" dirty="0" smtClean="0"/>
              <a:t> Identificar el estilo más utilizado para enfrentar y resolver problemas interpersonales.</a:t>
            </a:r>
          </a:p>
          <a:p>
            <a:pPr lvl="1" algn="just"/>
            <a:endParaRPr lang="es-MX" sz="1600" b="1" u="sng" dirty="0" smtClean="0"/>
          </a:p>
          <a:p>
            <a:pPr lvl="1" algn="just"/>
            <a:r>
              <a:rPr lang="es-MX" sz="1600" b="1" u="sng" dirty="0" smtClean="0"/>
              <a:t>Actitud</a:t>
            </a:r>
            <a:r>
              <a:rPr lang="es-MX" sz="1600" b="1" dirty="0" smtClean="0"/>
              <a:t>:</a:t>
            </a:r>
            <a:r>
              <a:rPr lang="es-MX" sz="1600" dirty="0" smtClean="0"/>
              <a:t> Sensibilizar ante la diversidad de estilos, como un aporte a la solución creativa de problemas.</a:t>
            </a:r>
            <a:endParaRPr lang="es-MX" sz="1600" b="1" u="sng" dirty="0" smtClean="0"/>
          </a:p>
          <a:p>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62</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5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5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75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95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¿Se atraen los polos opuestos?</a:t>
            </a:r>
            <a:endParaRPr lang="es-MX" sz="3200" dirty="0"/>
          </a:p>
        </p:txBody>
      </p:sp>
      <p:sp>
        <p:nvSpPr>
          <p:cNvPr id="3" name="2 Marcador de contenido"/>
          <p:cNvSpPr>
            <a:spLocks noGrp="1"/>
          </p:cNvSpPr>
          <p:nvPr>
            <p:ph idx="1"/>
          </p:nvPr>
        </p:nvSpPr>
        <p:spPr/>
        <p:txBody>
          <a:bodyPr>
            <a:normAutofit fontScale="85000" lnSpcReduction="20000"/>
          </a:bodyPr>
          <a:lstStyle/>
          <a:p>
            <a:r>
              <a:rPr lang="es-MX" b="1" dirty="0" smtClean="0"/>
              <a:t>Descripción de la actividad</a:t>
            </a:r>
            <a:r>
              <a:rPr lang="es-MX" dirty="0" smtClean="0"/>
              <a:t>.</a:t>
            </a:r>
          </a:p>
          <a:p>
            <a:pPr>
              <a:buNone/>
            </a:pPr>
            <a:endParaRPr lang="es-MX" sz="2100" dirty="0" smtClean="0"/>
          </a:p>
          <a:p>
            <a:pPr lvl="1"/>
            <a:r>
              <a:rPr lang="es-MX" dirty="0" smtClean="0"/>
              <a:t>El propósito de esta actividad es que los participantes sean capaces de </a:t>
            </a:r>
            <a:r>
              <a:rPr lang="es-MX" b="1" dirty="0" smtClean="0"/>
              <a:t>reconocer su estilo personal de relación con otros y cómo se hace presente ese estilo al momento de enfrentar problemas</a:t>
            </a:r>
            <a:r>
              <a:rPr lang="es-MX" dirty="0" smtClean="0"/>
              <a:t>. Se espera que este proceso lo ayude a entender cómo nos compatibilizamos y potenciamos con otros, reconociendo los aspectos fuertes y débiles de cada tipo de personalidad.</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63</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5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69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¿Se atraen los polos opuestos?</a:t>
            </a:r>
            <a:endParaRPr lang="es-MX" sz="3200" dirty="0"/>
          </a:p>
        </p:txBody>
      </p:sp>
      <p:sp>
        <p:nvSpPr>
          <p:cNvPr id="3" name="2 Marcador de contenido"/>
          <p:cNvSpPr>
            <a:spLocks noGrp="1"/>
          </p:cNvSpPr>
          <p:nvPr>
            <p:ph idx="1"/>
          </p:nvPr>
        </p:nvSpPr>
        <p:spPr>
          <a:xfrm>
            <a:off x="467544" y="1268760"/>
            <a:ext cx="8229600" cy="4958011"/>
          </a:xfrm>
        </p:spPr>
        <p:txBody>
          <a:bodyPr>
            <a:normAutofit fontScale="47500" lnSpcReduction="20000"/>
          </a:bodyPr>
          <a:lstStyle/>
          <a:p>
            <a:r>
              <a:rPr lang="es-MX" sz="3800" b="1" dirty="0" smtClean="0"/>
              <a:t>Desarrollo de la actividad</a:t>
            </a:r>
            <a:r>
              <a:rPr lang="es-MX" sz="3800" dirty="0" smtClean="0"/>
              <a:t>.</a:t>
            </a:r>
          </a:p>
          <a:p>
            <a:pPr lvl="1"/>
            <a:endParaRPr lang="es-MX" sz="3000" dirty="0" smtClean="0"/>
          </a:p>
          <a:p>
            <a:pPr lvl="1"/>
            <a:r>
              <a:rPr lang="es-MX" sz="3200" dirty="0" smtClean="0"/>
              <a:t>Los conflictos interpersonales pueden tener diversos orígenes, pero principalmente tienen relación con distintas, y a veces opuestas, formas de resolver los problemas que surgen entre las personas. Independientemente de lo cerca que uno se encuentre de otro, de lo mucho que se quieran, de lo compatible que uno sea con otra persona o grupo de personas, siempre habrá momentos en que las necesidades, pensamientos, acciones y sentimientos chocarán entre sí. No existen dos personas que siempre sientan, piensen y actúen de manera idéntica.</a:t>
            </a:r>
          </a:p>
          <a:p>
            <a:pPr lvl="1"/>
            <a:endParaRPr lang="es-MX" sz="1300" dirty="0" smtClean="0"/>
          </a:p>
          <a:p>
            <a:pPr lvl="1"/>
            <a:r>
              <a:rPr lang="es-MX" sz="3200" dirty="0" smtClean="0"/>
              <a:t>Las personas siempre tendremos que enfrentar problemas, por ejemplo, en el trabajo. ¿Quién no ha conocido un jefe que trate de imponerse por la sola condición de su cargo superior o un compañero que se niega a colaborar o personas que no hacen nada sin que los empujen? Estas situaciones nos complican. Si el problema es el jefe, no siempre estamos en condiciones de renunciar. Si es un compañero, no podemos ignorarlo. Y si el “cacho” está bajo nuestra dirección, no podemos despedirlo sólo porque nos incomoda.</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64</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5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51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284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¿Se atraen los polos opuestos?</a:t>
            </a:r>
            <a:endParaRPr lang="es-MX" sz="3200" dirty="0"/>
          </a:p>
        </p:txBody>
      </p:sp>
      <p:sp>
        <p:nvSpPr>
          <p:cNvPr id="3" name="2 Marcador de contenido"/>
          <p:cNvSpPr>
            <a:spLocks noGrp="1"/>
          </p:cNvSpPr>
          <p:nvPr>
            <p:ph idx="1"/>
          </p:nvPr>
        </p:nvSpPr>
        <p:spPr>
          <a:xfrm>
            <a:off x="467544" y="1196752"/>
            <a:ext cx="8229600" cy="5112568"/>
          </a:xfrm>
        </p:spPr>
        <p:txBody>
          <a:bodyPr>
            <a:noAutofit/>
          </a:bodyPr>
          <a:lstStyle/>
          <a:p>
            <a:r>
              <a:rPr lang="es-MX" sz="2000" b="1" dirty="0" smtClean="0"/>
              <a:t>Desarrollo de la actividad</a:t>
            </a:r>
            <a:r>
              <a:rPr lang="es-MX" sz="2000" dirty="0" smtClean="0"/>
              <a:t>.</a:t>
            </a:r>
          </a:p>
          <a:p>
            <a:pPr lvl="1">
              <a:buNone/>
            </a:pPr>
            <a:endParaRPr lang="es-MX" sz="600" dirty="0" smtClean="0"/>
          </a:p>
          <a:p>
            <a:pPr lvl="1"/>
            <a:r>
              <a:rPr lang="es-MX" sz="1400" dirty="0" smtClean="0"/>
              <a:t>Las investigaciones y estudios consideran que los conflictos son beneficiosos porque impulsan a las personas y organizaciones a cambiar. </a:t>
            </a:r>
            <a:r>
              <a:rPr lang="es-MX" sz="1400" b="1" dirty="0" smtClean="0"/>
              <a:t>Lo que resulta perjudicial no son los conflictos en sí, sino la forma negativa de enfrentarlos</a:t>
            </a:r>
            <a:r>
              <a:rPr lang="es-MX" sz="1400" dirty="0" smtClean="0"/>
              <a:t>; por ejemplo, cuando los evitamos o los abordamos desde una actitud destructiva. En cambio, cuando se trabajan adecuadamente, los conflictos generan en las personas y en los equipos nuevas fuerzas para lograr las metas que se han propuesto.</a:t>
            </a:r>
          </a:p>
          <a:p>
            <a:pPr lvl="1"/>
            <a:endParaRPr lang="es-MX" sz="600" dirty="0" smtClean="0"/>
          </a:p>
          <a:p>
            <a:pPr lvl="1"/>
            <a:r>
              <a:rPr lang="es-MX" sz="1400" dirty="0" smtClean="0"/>
              <a:t>¿Cómo superamos las dificultades? ¿Por qué nos molesta más alguna gente que otra? Carl Jung, psicólogo suizo, propuso en 1921 una herramienta importante para medir tendencias de personalidad y señaló que, dentro de una gama de factores, es posible explicar la mayoría de los conflictos interpersonales. Algunas personas son extrovertidas y otras muy “para adentro”, algunas necesitan razonar sobre detalles y otras sólo en lo general. Algunas son muy lógicas y otras actúan desde sus emociones. Algunas prefieren analizar datos y otras llegar pronto a conclusiones. Si a alguien le gusta tomar decisiones rápidas se molestará cuando otro esté observando minuciosamente los factores que intervienen en un problema, por ejemplo.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65</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5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51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4" end="4"/>
                                            </p:txEl>
                                          </p:spTgt>
                                        </p:tgtEl>
                                      </p:cBhvr>
                                    </p:animEffect>
                                  </p:childTnLst>
                                </p:cTn>
                              </p:par>
                            </p:childTnLst>
                          </p:cTn>
                        </p:par>
                        <p:par>
                          <p:cTn id="24" fill="hold">
                            <p:stCondLst>
                              <p:cond delay="364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¿Se atraen los polos opuestos?</a:t>
            </a:r>
            <a:endParaRPr lang="es-MX" sz="3200" dirty="0"/>
          </a:p>
        </p:txBody>
      </p:sp>
      <p:sp>
        <p:nvSpPr>
          <p:cNvPr id="3" name="2 Marcador de contenido"/>
          <p:cNvSpPr>
            <a:spLocks noGrp="1"/>
          </p:cNvSpPr>
          <p:nvPr>
            <p:ph idx="1"/>
          </p:nvPr>
        </p:nvSpPr>
        <p:spPr>
          <a:xfrm>
            <a:off x="467544" y="1340768"/>
            <a:ext cx="8229600" cy="4886003"/>
          </a:xfrm>
        </p:spPr>
        <p:txBody>
          <a:bodyPr>
            <a:normAutofit fontScale="55000" lnSpcReduction="20000"/>
          </a:bodyPr>
          <a:lstStyle/>
          <a:p>
            <a:r>
              <a:rPr lang="es-MX" sz="3600" b="1" dirty="0" smtClean="0"/>
              <a:t>Desarrollo de la actividad</a:t>
            </a:r>
            <a:r>
              <a:rPr lang="es-MX" sz="3600" dirty="0" smtClean="0"/>
              <a:t>.</a:t>
            </a:r>
          </a:p>
          <a:p>
            <a:endParaRPr lang="es-MX" dirty="0" smtClean="0"/>
          </a:p>
          <a:p>
            <a:pPr lvl="1"/>
            <a:r>
              <a:rPr lang="es-MX" sz="2900" dirty="0" smtClean="0"/>
              <a:t>Es importante conocerse a sí mismo porque de esa manera podremos entender los tipos de personalidad que pueden resultarnos problemáticos, complementarios o atractivos. ¿Ha escuchado que los polos opuestos se atraen? Para que una atracción inicial entre personas no se convierta en incompatibilidad, se requiere de conocimiento de sí mismo y de madurez para enfrentar la diversidad.</a:t>
            </a:r>
          </a:p>
          <a:p>
            <a:pPr lvl="1"/>
            <a:endParaRPr lang="es-MX" dirty="0" smtClean="0"/>
          </a:p>
          <a:p>
            <a:pPr lvl="1"/>
            <a:r>
              <a:rPr lang="es-MX" sz="2900" dirty="0" smtClean="0"/>
              <a:t>Resumamos diciendo que cada persona tiene características de personalidad determinadas y que ellas configuran su estilo particular de observar y enfrentar problemas. Que ningún estilo es bueno o malo en sí y que el desarrollo de nuestra capacidad de conocernos a nosotros mismos y de respetar a los otros, determinará nuestro éxito en la resolución de problemas.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66</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5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51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4" end="4"/>
                                            </p:txEl>
                                          </p:spTgt>
                                        </p:tgtEl>
                                      </p:cBhvr>
                                    </p:animEffect>
                                  </p:childTnLst>
                                </p:cTn>
                              </p:par>
                            </p:childTnLst>
                          </p:cTn>
                        </p:par>
                        <p:par>
                          <p:cTn id="24" fill="hold">
                            <p:stCondLst>
                              <p:cond delay="209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¿Se atraen los polos opuestos?</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67</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5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¿Se atraen los polos opuestos?</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68</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5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LA HORMA DE TU ZAPATO</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RESOLUCIÓN DE PROBLEMAS</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RESOLVER PROBLEMAS INTERPERSONALES.</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69</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8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02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Introducción</a:t>
            </a:r>
            <a:endParaRPr lang="es-MX" dirty="0"/>
          </a:p>
        </p:txBody>
      </p:sp>
      <p:sp>
        <p:nvSpPr>
          <p:cNvPr id="3" name="2 Marcador de contenido"/>
          <p:cNvSpPr>
            <a:spLocks noGrp="1"/>
          </p:cNvSpPr>
          <p:nvPr>
            <p:ph idx="1"/>
          </p:nvPr>
        </p:nvSpPr>
        <p:spPr>
          <a:xfrm>
            <a:off x="467544" y="1268760"/>
            <a:ext cx="8229600" cy="4741987"/>
          </a:xfrm>
        </p:spPr>
        <p:txBody>
          <a:bodyPr>
            <a:normAutofit/>
          </a:bodyPr>
          <a:lstStyle/>
          <a:p>
            <a:r>
              <a:rPr lang="es-MX" sz="1800" b="1" dirty="0" smtClean="0"/>
              <a:t>La resolución de problemas contribuye significativamente en la obtención en la obtención:</a:t>
            </a:r>
          </a:p>
          <a:p>
            <a:pPr lvl="1"/>
            <a:endParaRPr lang="es-MX" sz="1400" dirty="0" smtClean="0"/>
          </a:p>
          <a:p>
            <a:pPr lvl="1"/>
            <a:r>
              <a:rPr lang="es-MX" sz="1600" dirty="0" smtClean="0"/>
              <a:t>Buscar trabajo es una invitación a aplicar esta competencia. Se ponen en juego todas las habilidades porque, como ya sabemos, buscar una opción laboral requiere pasar por varias etapas, en cada una de las cuales debemos ir solucionando problemas. Por ejemplo, averiguar los requerimientos del puesto (cuáles son los conocimientos que se necesitan y cuál es la experiencia previa que solicitan); conseguir ropa apropiada para el proceso de postulación; redactar un currículum adecuado al cargo; imaginar preguntas y ensayar respuestas que se presentarán en la entrevista personal. Estas acciones preparativas implican ir resolviendo, paso a paso, problemas del proceso de postulación con éxito, el cual no está exento de tensión.</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1"/>
                                          </p:val>
                                        </p:tav>
                                        <p:tav tm="100000">
                                          <p:val>
                                            <p:strVal val="#ppt_x"/>
                                          </p:val>
                                        </p:tav>
                                      </p:tavLst>
                                    </p:anim>
                                    <p:anim calcmode="lin" valueType="num">
                                      <p:cBhvr>
                                        <p:cTn id="9" dur="5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05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par>
                          <p:cTn id="14" fill="hold">
                            <p:stCondLst>
                              <p:cond delay="1550"/>
                            </p:stCondLst>
                            <p:childTnLst>
                              <p:par>
                                <p:cTn id="15" presetID="2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La horma de tu zapato</a:t>
            </a:r>
            <a:endParaRPr lang="es-MX" sz="3200" dirty="0"/>
          </a:p>
        </p:txBody>
      </p:sp>
      <p:sp>
        <p:nvSpPr>
          <p:cNvPr id="3" name="2 Marcador de contenido"/>
          <p:cNvSpPr>
            <a:spLocks noGrp="1"/>
          </p:cNvSpPr>
          <p:nvPr>
            <p:ph idx="1"/>
          </p:nvPr>
        </p:nvSpPr>
        <p:spPr>
          <a:xfrm>
            <a:off x="467544" y="1340768"/>
            <a:ext cx="8229600" cy="4886003"/>
          </a:xfrm>
        </p:spPr>
        <p:txBody>
          <a:bodyPr>
            <a:noAutofit/>
          </a:bodyPr>
          <a:lstStyle/>
          <a:p>
            <a:r>
              <a:rPr lang="es-MX" sz="1800" dirty="0" smtClean="0"/>
              <a:t>El </a:t>
            </a:r>
            <a:r>
              <a:rPr lang="es-MX" sz="1800" b="1" dirty="0" smtClean="0"/>
              <a:t>objetivo</a:t>
            </a:r>
            <a:r>
              <a:rPr lang="es-MX" sz="1800" dirty="0" smtClean="0"/>
              <a:t> de la actividad es que los participantes entrenen su habilidad de reconocer los aspectos interpersonales de conflicto. Para ello, los aprendizajes esperados son:</a:t>
            </a:r>
          </a:p>
          <a:p>
            <a:pPr algn="just"/>
            <a:endParaRPr lang="es-MX" sz="600" dirty="0" smtClean="0"/>
          </a:p>
          <a:p>
            <a:pPr lvl="1" algn="just"/>
            <a:r>
              <a:rPr lang="es-MX" sz="1800" b="1" u="sng" dirty="0" smtClean="0"/>
              <a:t>Conocimiento</a:t>
            </a:r>
            <a:r>
              <a:rPr lang="es-MX" sz="1800" b="1" dirty="0" smtClean="0"/>
              <a:t>:</a:t>
            </a:r>
            <a:r>
              <a:rPr lang="es-MX" sz="1800" dirty="0" smtClean="0"/>
              <a:t> Reconocer la diferencia entre un problema interpersonal y un conflicto interpersonal.</a:t>
            </a:r>
          </a:p>
          <a:p>
            <a:pPr lvl="1" algn="just"/>
            <a:endParaRPr lang="es-MX" sz="600" b="1" u="sng" dirty="0" smtClean="0"/>
          </a:p>
          <a:p>
            <a:pPr lvl="1" algn="just"/>
            <a:r>
              <a:rPr lang="es-MX" sz="1800" b="1" u="sng" dirty="0" smtClean="0"/>
              <a:t>Habilidad</a:t>
            </a:r>
            <a:r>
              <a:rPr lang="es-MX" sz="1800" b="1" dirty="0" smtClean="0"/>
              <a:t>:</a:t>
            </a:r>
            <a:r>
              <a:rPr lang="es-MX" sz="1800" dirty="0" smtClean="0"/>
              <a:t> expresar opiniones y posiciones en relación a un conflicto, a la vez que escuchar activamente la posición de las otras personas involucradas.</a:t>
            </a:r>
          </a:p>
          <a:p>
            <a:pPr lvl="1" algn="just"/>
            <a:endParaRPr lang="es-MX" sz="600" b="1" u="sng" dirty="0" smtClean="0"/>
          </a:p>
          <a:p>
            <a:pPr lvl="1" algn="just"/>
            <a:r>
              <a:rPr lang="es-MX" sz="1800" b="1" u="sng" dirty="0" smtClean="0"/>
              <a:t>Actitud</a:t>
            </a:r>
            <a:r>
              <a:rPr lang="es-MX" sz="1800" b="1" dirty="0" smtClean="0"/>
              <a:t>:</a:t>
            </a:r>
            <a:r>
              <a:rPr lang="es-MX" sz="1800" dirty="0" smtClean="0"/>
              <a:t> Valorar la existencia de conflictos interpersonales como una oportunidad para resolver problemas.</a:t>
            </a:r>
            <a:endParaRPr lang="es-MX" sz="1800" b="1" u="sng" dirty="0" smtClean="0"/>
          </a:p>
          <a:p>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70</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6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66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86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La horma de tu zapato</a:t>
            </a:r>
            <a:endParaRPr lang="es-MX" sz="3200" dirty="0"/>
          </a:p>
        </p:txBody>
      </p:sp>
      <p:sp>
        <p:nvSpPr>
          <p:cNvPr id="3" name="2 Marcador de contenido"/>
          <p:cNvSpPr>
            <a:spLocks noGrp="1"/>
          </p:cNvSpPr>
          <p:nvPr>
            <p:ph idx="1"/>
          </p:nvPr>
        </p:nvSpPr>
        <p:spPr>
          <a:xfrm>
            <a:off x="467544" y="1268760"/>
            <a:ext cx="8229600" cy="4958011"/>
          </a:xfrm>
        </p:spPr>
        <p:txBody>
          <a:bodyPr>
            <a:normAutofit fontScale="92500"/>
          </a:bodyPr>
          <a:lstStyle/>
          <a:p>
            <a:r>
              <a:rPr lang="es-MX" b="1" dirty="0" smtClean="0"/>
              <a:t>Descripción de la actividad</a:t>
            </a:r>
            <a:r>
              <a:rPr lang="es-MX" dirty="0" smtClean="0"/>
              <a:t>.</a:t>
            </a:r>
          </a:p>
          <a:p>
            <a:pPr lvl="1">
              <a:buNone/>
            </a:pPr>
            <a:endParaRPr lang="es-MX" sz="1100" dirty="0" smtClean="0"/>
          </a:p>
          <a:p>
            <a:pPr lvl="1"/>
            <a:r>
              <a:rPr lang="es-MX" dirty="0" smtClean="0"/>
              <a:t>El sentido de esta actividad es </a:t>
            </a:r>
            <a:r>
              <a:rPr lang="es-MX" b="1" dirty="0" smtClean="0"/>
              <a:t>entrenar la habilidad de reconocer los aspectos interpersonales de un conflicto, las repercusiones emocionales que tienen los conflictos interpersonales en los equipos y la manera de enfrentarlos</a:t>
            </a:r>
            <a:r>
              <a:rPr lang="es-MX" dirty="0" smtClean="0"/>
              <a:t>, entregando fundamentos y conociendo los puntos de vista de los involucrados.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71</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La horma de tu zapato</a:t>
            </a:r>
            <a:endParaRPr lang="es-MX" sz="3200" dirty="0"/>
          </a:p>
        </p:txBody>
      </p:sp>
      <p:sp>
        <p:nvSpPr>
          <p:cNvPr id="3" name="2 Marcador de contenido"/>
          <p:cNvSpPr>
            <a:spLocks noGrp="1"/>
          </p:cNvSpPr>
          <p:nvPr>
            <p:ph idx="1"/>
          </p:nvPr>
        </p:nvSpPr>
        <p:spPr>
          <a:xfrm>
            <a:off x="467544" y="1268760"/>
            <a:ext cx="8229600" cy="4958011"/>
          </a:xfrm>
        </p:spPr>
        <p:txBody>
          <a:bodyPr>
            <a:normAutofit fontScale="55000" lnSpcReduction="20000"/>
          </a:bodyPr>
          <a:lstStyle/>
          <a:p>
            <a:r>
              <a:rPr lang="es-MX" sz="3800" b="1" dirty="0" smtClean="0"/>
              <a:t>Desarrollo de la actividad</a:t>
            </a:r>
            <a:r>
              <a:rPr lang="es-MX" sz="3800" dirty="0" smtClean="0"/>
              <a:t>.</a:t>
            </a:r>
          </a:p>
          <a:p>
            <a:pPr lvl="1"/>
            <a:endParaRPr lang="es-MX" sz="2200" dirty="0" smtClean="0"/>
          </a:p>
          <a:p>
            <a:pPr lvl="1"/>
            <a:r>
              <a:rPr lang="es-MX" sz="3300" dirty="0" smtClean="0"/>
              <a:t>El conflicto es parte natural de cualquier relación de comunicación entre personas o grupos. Esto no significa que los grupos, las familias, las organizaciones, estén irremediablemente condenadas a vivir en pie de guerra. Sabiendo que los conflictos van a existir, lo importante es aprender a manejarlos.</a:t>
            </a:r>
          </a:p>
          <a:p>
            <a:pPr lvl="1"/>
            <a:endParaRPr lang="es-MX" sz="2200" dirty="0" smtClean="0"/>
          </a:p>
          <a:p>
            <a:pPr lvl="1"/>
            <a:r>
              <a:rPr lang="es-MX" sz="3300" dirty="0" smtClean="0"/>
              <a:t>Empecemos por distinguir entre </a:t>
            </a:r>
            <a:r>
              <a:rPr lang="es-MX" sz="3300" b="1" dirty="0" smtClean="0"/>
              <a:t>conflictos funcionales o constructivos</a:t>
            </a:r>
            <a:r>
              <a:rPr lang="es-MX" sz="3300" dirty="0" smtClean="0"/>
              <a:t>, como aquellos que apoyan las metas personales o del grupo y mejoran su desempeño y aquellos </a:t>
            </a:r>
            <a:r>
              <a:rPr lang="es-MX" sz="3300" b="1" dirty="0" smtClean="0"/>
              <a:t>disfuncionales o destructivos</a:t>
            </a:r>
            <a:r>
              <a:rPr lang="es-MX" sz="3300" dirty="0" smtClean="0"/>
              <a:t>, que atentan contra la posibilidad de que las personas o grupos logren sus metas, disminuyendo su rendimiento.</a:t>
            </a:r>
            <a:endParaRPr lang="es-MX" sz="33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72</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2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76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La horma de tu zapato</a:t>
            </a:r>
            <a:endParaRPr lang="es-MX" sz="3200" dirty="0"/>
          </a:p>
        </p:txBody>
      </p:sp>
      <p:sp>
        <p:nvSpPr>
          <p:cNvPr id="3" name="2 Marcador de contenido"/>
          <p:cNvSpPr>
            <a:spLocks noGrp="1"/>
          </p:cNvSpPr>
          <p:nvPr>
            <p:ph idx="1"/>
          </p:nvPr>
        </p:nvSpPr>
        <p:spPr>
          <a:xfrm>
            <a:off x="467544" y="1340768"/>
            <a:ext cx="8229600" cy="4886003"/>
          </a:xfrm>
        </p:spPr>
        <p:txBody>
          <a:bodyPr>
            <a:noAutofit/>
          </a:bodyPr>
          <a:lstStyle/>
          <a:p>
            <a:r>
              <a:rPr lang="es-MX" sz="1600" dirty="0" smtClean="0"/>
              <a:t>También haremos una distinción entre </a:t>
            </a:r>
            <a:r>
              <a:rPr lang="es-MX" sz="1600" b="1" dirty="0" smtClean="0"/>
              <a:t>problemas interpersonales</a:t>
            </a:r>
            <a:r>
              <a:rPr lang="es-MX" sz="1600" dirty="0" smtClean="0"/>
              <a:t> y </a:t>
            </a:r>
            <a:r>
              <a:rPr lang="es-MX" sz="1600" b="1" dirty="0" smtClean="0"/>
              <a:t>conflictos interpersonales</a:t>
            </a:r>
            <a:r>
              <a:rPr lang="es-MX" sz="1600" dirty="0" smtClean="0"/>
              <a:t>. Por problemas interpersonales entenderemos aquellas situaciones en las que las personas se sienten amenazadas en el logro de sus objetivos laborales o personales. Por otra parte, definiremos como conflicto interpersonal cuando la amenaza se concreta o cuando la percepción de la amenaza produce efectos emocionales entorpecedores del desempeño en cualquier ámbito, sintiendo ansiedad, tensión, frustración u hostilidad.</a:t>
            </a:r>
          </a:p>
          <a:p>
            <a:endParaRPr lang="es-MX" sz="600" dirty="0" smtClean="0"/>
          </a:p>
          <a:p>
            <a:r>
              <a:rPr lang="es-MX" sz="1600" dirty="0" smtClean="0"/>
              <a:t>Una de las características distintivas del conflicto es que generalmente la confrontación emocional se convierte en uno de los problemas importantes. Vale decir, que el conflicto genera sentimientos extremos que en ese momento se vuelven más importantes que los problemas reales que originaron el conflicto inicial. Los sentimientos que experimenta una persona acerca de las situaciones de conflicto y durante las mismas, a menudo pueden influenciar el modo en que maneja dicho conflicto.</a:t>
            </a:r>
            <a:endParaRPr lang="es-MX" sz="28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73</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2535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La horma de tu zapato</a:t>
            </a:r>
            <a:endParaRPr lang="es-MX" sz="3200" dirty="0"/>
          </a:p>
        </p:txBody>
      </p:sp>
      <p:sp>
        <p:nvSpPr>
          <p:cNvPr id="3" name="2 Marcador de contenido"/>
          <p:cNvSpPr>
            <a:spLocks noGrp="1"/>
          </p:cNvSpPr>
          <p:nvPr>
            <p:ph idx="1"/>
          </p:nvPr>
        </p:nvSpPr>
        <p:spPr>
          <a:xfrm>
            <a:off x="467544" y="1268760"/>
            <a:ext cx="8229600" cy="4958011"/>
          </a:xfrm>
        </p:spPr>
        <p:txBody>
          <a:bodyPr>
            <a:normAutofit fontScale="47500" lnSpcReduction="20000"/>
          </a:bodyPr>
          <a:lstStyle/>
          <a:p>
            <a:r>
              <a:rPr lang="es-MX" sz="3400" dirty="0" smtClean="0"/>
              <a:t>Los conflictos interpersonales surgen básicamente a causa de diferencias individuales y de recursos limitados. Suele comenzar cuando una parte percibe que la otra la ha afectado en forma negativa, en algo que ella estima. El origen puede ser una amplia gama de factores: distintas metas u objetivos, distinta interpretación de los hechos, distintas expectativas sobre otros, dificultades comunicacionales, valores o características de personalidad. Los conflictos se pueden manifestar desde sutiles desacuerdos hasta acciones violentas y abiertas.</a:t>
            </a:r>
          </a:p>
          <a:p>
            <a:endParaRPr lang="es-MX" dirty="0" smtClean="0"/>
          </a:p>
          <a:p>
            <a:r>
              <a:rPr lang="es-MX" sz="3400" dirty="0" smtClean="0"/>
              <a:t>La habilidad para manejar conflictos se apoya básicamente en la comunicación e incluye desarrollar la capacidad para diagnosticar la naturaleza del conflicto, evaluando cuánto me afecta y qué consecuencias tiene para mí, invitando a los demás a conversar sobre el tema, a escuchar y lograr soluciones satisfactorias para todos los involucrados. El conflicto es un problema que debe resolverse y no una batalla que debe ganarse. El conflicto y la felicidad no son conceptos opuestos. En ocasiones el manejo creativo del conflicto puede llevar a pequeñas mejorías parciales, antes de llegar a una solución final exitosa. Es el comienzo…</a:t>
            </a:r>
            <a:endParaRPr lang="es-MX" sz="34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74</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2665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La horma de tu zapato</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75</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La horma de tu zapato</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76</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EL CONSEJO DE TRIBUS</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RESOLUCIÓN DE PROBLEMAS</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RESOLVER PROBLEMAS INTERPERSONALES</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77</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8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01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El consejo de tribus</a:t>
            </a:r>
            <a:endParaRPr lang="es-MX" sz="3200" dirty="0"/>
          </a:p>
        </p:txBody>
      </p:sp>
      <p:sp>
        <p:nvSpPr>
          <p:cNvPr id="3" name="2 Marcador de contenido"/>
          <p:cNvSpPr>
            <a:spLocks noGrp="1"/>
          </p:cNvSpPr>
          <p:nvPr>
            <p:ph idx="1"/>
          </p:nvPr>
        </p:nvSpPr>
        <p:spPr>
          <a:xfrm>
            <a:off x="467544" y="1340768"/>
            <a:ext cx="8229600" cy="4886003"/>
          </a:xfrm>
        </p:spPr>
        <p:txBody>
          <a:bodyPr>
            <a:noAutofit/>
          </a:bodyPr>
          <a:lstStyle/>
          <a:p>
            <a:r>
              <a:rPr lang="es-MX" sz="1800" dirty="0" smtClean="0"/>
              <a:t>El </a:t>
            </a:r>
            <a:r>
              <a:rPr lang="es-MX" sz="1800" b="1" dirty="0" smtClean="0"/>
              <a:t>objetivo</a:t>
            </a:r>
            <a:r>
              <a:rPr lang="es-MX" sz="1800" dirty="0" smtClean="0"/>
              <a:t> de la actividad es que los participantes sean capaces de reconocer diversas estrategias para manejar conflictos. Para ello, los aprendizajes esperados son:</a:t>
            </a:r>
          </a:p>
          <a:p>
            <a:pPr algn="just"/>
            <a:endParaRPr lang="es-MX" sz="600" dirty="0" smtClean="0"/>
          </a:p>
          <a:p>
            <a:pPr lvl="1" algn="just"/>
            <a:r>
              <a:rPr lang="es-MX" sz="1800" b="1" u="sng" dirty="0" smtClean="0"/>
              <a:t>Conocimiento</a:t>
            </a:r>
            <a:r>
              <a:rPr lang="es-MX" sz="1800" b="1" dirty="0" smtClean="0"/>
              <a:t>:</a:t>
            </a:r>
            <a:r>
              <a:rPr lang="es-MX" sz="1800" dirty="0" smtClean="0"/>
              <a:t> Reconocer diversas estrategias de resolución de problemas interpersonales.</a:t>
            </a:r>
          </a:p>
          <a:p>
            <a:pPr lvl="1" algn="just"/>
            <a:endParaRPr lang="es-MX" sz="600" b="1" u="sng" dirty="0" smtClean="0"/>
          </a:p>
          <a:p>
            <a:pPr lvl="1" algn="just"/>
            <a:r>
              <a:rPr lang="es-MX" sz="1800" b="1" u="sng" dirty="0" smtClean="0"/>
              <a:t>Habilidad</a:t>
            </a:r>
            <a:r>
              <a:rPr lang="es-MX" sz="1800" b="1" dirty="0" smtClean="0"/>
              <a:t>:</a:t>
            </a:r>
            <a:r>
              <a:rPr lang="es-MX" sz="1800" dirty="0" smtClean="0"/>
              <a:t> Aplicar una o más estrategias, para resolver problemas interpersonales y enfrentar conflictos.</a:t>
            </a:r>
          </a:p>
          <a:p>
            <a:pPr lvl="1" algn="just"/>
            <a:endParaRPr lang="es-MX" sz="600" b="1" u="sng" dirty="0" smtClean="0"/>
          </a:p>
          <a:p>
            <a:pPr lvl="1" algn="just"/>
            <a:r>
              <a:rPr lang="es-MX" sz="1800" b="1" u="sng" dirty="0" smtClean="0"/>
              <a:t>Actitud</a:t>
            </a:r>
            <a:r>
              <a:rPr lang="es-MX" sz="1800" b="1" dirty="0" smtClean="0"/>
              <a:t>:</a:t>
            </a:r>
            <a:r>
              <a:rPr lang="es-MX" sz="1800" dirty="0" smtClean="0"/>
              <a:t> valorar las estrategias de búsqueda de soluciones en las que todos los involucrados ganen.</a:t>
            </a:r>
            <a:endParaRPr lang="es-MX" sz="1800" b="1" u="sng"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78</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6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66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86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consejo de tribus</a:t>
            </a:r>
            <a:endParaRPr lang="es-MX" sz="3200" dirty="0"/>
          </a:p>
        </p:txBody>
      </p:sp>
      <p:sp>
        <p:nvSpPr>
          <p:cNvPr id="3" name="2 Marcador de contenido"/>
          <p:cNvSpPr>
            <a:spLocks noGrp="1"/>
          </p:cNvSpPr>
          <p:nvPr>
            <p:ph idx="1"/>
          </p:nvPr>
        </p:nvSpPr>
        <p:spPr/>
        <p:txBody>
          <a:bodyPr>
            <a:normAutofit/>
          </a:bodyPr>
          <a:lstStyle/>
          <a:p>
            <a:r>
              <a:rPr lang="es-MX" b="1" dirty="0" smtClean="0"/>
              <a:t>Descripción de la actividad</a:t>
            </a:r>
            <a:r>
              <a:rPr lang="es-MX" dirty="0" smtClean="0"/>
              <a:t>.</a:t>
            </a:r>
          </a:p>
          <a:p>
            <a:pPr lvl="1"/>
            <a:endParaRPr lang="es-MX" sz="600" dirty="0" smtClean="0"/>
          </a:p>
          <a:p>
            <a:pPr lvl="1"/>
            <a:r>
              <a:rPr lang="es-MX" dirty="0" smtClean="0"/>
              <a:t>El sentido de esta actividad es </a:t>
            </a:r>
            <a:r>
              <a:rPr lang="es-MX" b="1" dirty="0" smtClean="0"/>
              <a:t>reconocer diversas estrategias para manejar conflictos</a:t>
            </a:r>
            <a:r>
              <a:rPr lang="es-MX" dirty="0" smtClean="0"/>
              <a:t> y entrenar algunas </a:t>
            </a:r>
            <a:r>
              <a:rPr lang="es-MX" b="1" dirty="0" smtClean="0"/>
              <a:t>habilidades</a:t>
            </a:r>
            <a:r>
              <a:rPr lang="es-MX" dirty="0" smtClean="0"/>
              <a:t> que permitan enfrentarlos en forma eficiente.</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79</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60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Introducción</a:t>
            </a:r>
            <a:endParaRPr lang="es-MX" dirty="0"/>
          </a:p>
        </p:txBody>
      </p:sp>
      <p:sp>
        <p:nvSpPr>
          <p:cNvPr id="3" name="2 Marcador de contenido"/>
          <p:cNvSpPr>
            <a:spLocks noGrp="1"/>
          </p:cNvSpPr>
          <p:nvPr>
            <p:ph idx="1"/>
          </p:nvPr>
        </p:nvSpPr>
        <p:spPr>
          <a:xfrm>
            <a:off x="467544" y="1196752"/>
            <a:ext cx="8229600" cy="5112568"/>
          </a:xfrm>
        </p:spPr>
        <p:txBody>
          <a:bodyPr>
            <a:normAutofit fontScale="92500" lnSpcReduction="20000"/>
          </a:bodyPr>
          <a:lstStyle/>
          <a:p>
            <a:r>
              <a:rPr lang="es-MX" sz="1700" b="1" dirty="0" smtClean="0"/>
              <a:t>La resolución de problemas facilita la estabilidad laboral:</a:t>
            </a:r>
          </a:p>
          <a:p>
            <a:pPr lvl="1"/>
            <a:endParaRPr lang="es-MX" sz="400" dirty="0" smtClean="0"/>
          </a:p>
          <a:p>
            <a:pPr lvl="1"/>
            <a:r>
              <a:rPr lang="es-MX" sz="1500" dirty="0" smtClean="0"/>
              <a:t>No sólo nos importa encontrar un trabajo, también nos importa mantenernos en él. Queremos que reconozcan nuestra labor, nos respeten como persona y nos den nuevas oportunidades. En definitiva queremos sentir que nos vamos desarrollando. Esto pasa necesariamente por nuestra competencia para enfrentar y resolver problemas. Por ejemplo, el mundo tecnologizado de hoy exige a las empresas cambios permanentes. Los cambios traen consigo problemas que resolver. Los problemas por resolver requieren, de parte nuestra, una gran capacidad de adaptación y reacción proactiva. Debemos estar, permanentemente, en condiciones de presentar una actitud flexible y abierta para comprender que los problemas son desafíos y nuevas oportunidades para construirnos nuestra propia estabilidad laboral.</a:t>
            </a:r>
          </a:p>
          <a:p>
            <a:pPr lvl="1"/>
            <a:endParaRPr lang="es-MX" sz="1500" dirty="0" smtClean="0"/>
          </a:p>
          <a:p>
            <a:pPr lvl="1"/>
            <a:r>
              <a:rPr lang="es-MX" sz="1500" dirty="0" smtClean="0"/>
              <a:t>Ahora bien, si estamos enfrentados a una actividad económica independiente, resolver problemas es una competencia fundamental. En este caso, además de que la persona debe resolver problemas constantemente, cuenta con menos apoyo del entorno, para el proceso de evaluar alternativas y decidir soluciones. Si agregamos a esto que trabajar en forma independiente tiene grandes riesgos, podremos fácilmente concluir que para lograr estabilidad en un negocio propio es vital desarrollar habilidades que permitan resolver problemas exitosamente.</a:t>
            </a:r>
            <a:endParaRPr lang="es-MX" sz="2200"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1"/>
                                          </p:val>
                                        </p:tav>
                                        <p:tav tm="100000">
                                          <p:val>
                                            <p:strVal val="#ppt_x"/>
                                          </p:val>
                                        </p:tav>
                                      </p:tavLst>
                                    </p:anim>
                                    <p:anim calcmode="lin" valueType="num">
                                      <p:cBhvr>
                                        <p:cTn id="9" dur="5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05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par>
                          <p:cTn id="14" fill="hold">
                            <p:stCondLst>
                              <p:cond delay="1550"/>
                            </p:stCondLst>
                            <p:childTnLst>
                              <p:par>
                                <p:cTn id="15" presetID="2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par>
                          <p:cTn id="18" fill="hold">
                            <p:stCondLst>
                              <p:cond delay="2050"/>
                            </p:stCondLst>
                            <p:childTnLst>
                              <p:par>
                                <p:cTn id="19" presetID="22" presetClass="entr" presetSubtype="4" fill="hold" nodeType="after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down)">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3200" dirty="0" smtClean="0"/>
              <a:t>El consejo de tribus</a:t>
            </a:r>
            <a:endParaRPr lang="es-MX" sz="3200" dirty="0"/>
          </a:p>
        </p:txBody>
      </p:sp>
      <p:sp>
        <p:nvSpPr>
          <p:cNvPr id="3" name="2 Marcador de contenido"/>
          <p:cNvSpPr>
            <a:spLocks noGrp="1"/>
          </p:cNvSpPr>
          <p:nvPr>
            <p:ph idx="1"/>
          </p:nvPr>
        </p:nvSpPr>
        <p:spPr>
          <a:xfrm>
            <a:off x="467544" y="1196752"/>
            <a:ext cx="8229600" cy="5030019"/>
          </a:xfrm>
        </p:spPr>
        <p:txBody>
          <a:bodyPr>
            <a:normAutofit fontScale="40000" lnSpcReduction="20000"/>
          </a:bodyPr>
          <a:lstStyle/>
          <a:p>
            <a:r>
              <a:rPr lang="es-MX" sz="3800" b="1" dirty="0" smtClean="0"/>
              <a:t>Desarrollo de la actividad</a:t>
            </a:r>
            <a:r>
              <a:rPr lang="es-MX" sz="3800" dirty="0" smtClean="0"/>
              <a:t>.</a:t>
            </a:r>
          </a:p>
          <a:p>
            <a:pPr lvl="1">
              <a:buNone/>
            </a:pPr>
            <a:endParaRPr lang="es-MX" sz="1300" dirty="0" smtClean="0"/>
          </a:p>
          <a:p>
            <a:pPr lvl="1"/>
            <a:endParaRPr lang="es-MX" sz="3400" dirty="0" smtClean="0"/>
          </a:p>
          <a:p>
            <a:pPr lvl="1"/>
            <a:r>
              <a:rPr lang="es-MX" sz="3400" dirty="0" smtClean="0"/>
              <a:t>La habilidad más relevante para manejar conflictos es la comunicación efectiva. Una comunicación asertiva y empática abre un camino de diálogo, muy necesario. Sin embargo, no es la única condición. Se requiere diagnosticar la naturaleza del conflicto, abrirse a la posibilidad de distintas alternativas de solución, ser flexible, creativo, escuchar activamente y, luego, estar dispuesto a resolver los problemas. También es importante comprender que manejar adecuadamente un conflicto no llevará necesariamente a la solución de todos los problemas.</a:t>
            </a:r>
          </a:p>
          <a:p>
            <a:pPr lvl="1"/>
            <a:endParaRPr lang="es-MX" sz="1300" dirty="0" smtClean="0"/>
          </a:p>
          <a:p>
            <a:pPr lvl="1"/>
            <a:endParaRPr lang="es-MX" sz="3400" dirty="0" smtClean="0"/>
          </a:p>
          <a:p>
            <a:pPr lvl="1"/>
            <a:r>
              <a:rPr lang="es-MX" sz="3400" dirty="0" smtClean="0"/>
              <a:t>Empecemos por diagnosticar un conflicto. Para entender la naturaleza del conflicto debemos preguntarnos por su origen, por cuánto nos afecta, por las consecuencias que tiene para nosotros y para otros. Podemos hacer ese diagnóstico preguntándonos: ¿el conflicto tiene su origen en diferencias de necesidades?, ¿estoy disponible para buscar una solución que satisfaga a ambas partes?, ¿qué es lo que hace la otra persona, que me afecta?, ¿qué me gustaría que hiciera?, ¿podremos encontrar en conjunto otra alternativa?</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80</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2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p:cTn id="19"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6" end="6"/>
                                            </p:txEl>
                                          </p:spTgt>
                                        </p:tgtEl>
                                      </p:cBhvr>
                                    </p:animEffect>
                                  </p:childTnLst>
                                </p:cTn>
                              </p:par>
                            </p:childTnLst>
                          </p:cTn>
                        </p:par>
                        <p:par>
                          <p:cTn id="24" fill="hold">
                            <p:stCondLst>
                              <p:cond delay="267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p:cTn id="27"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consejo de tribus</a:t>
            </a:r>
            <a:endParaRPr lang="es-MX" sz="3200" dirty="0"/>
          </a:p>
        </p:txBody>
      </p:sp>
      <p:sp>
        <p:nvSpPr>
          <p:cNvPr id="3" name="2 Marcador de contenido"/>
          <p:cNvSpPr>
            <a:spLocks noGrp="1"/>
          </p:cNvSpPr>
          <p:nvPr>
            <p:ph idx="1"/>
          </p:nvPr>
        </p:nvSpPr>
        <p:spPr/>
        <p:txBody>
          <a:bodyPr>
            <a:noAutofit/>
          </a:bodyPr>
          <a:lstStyle/>
          <a:p>
            <a:r>
              <a:rPr lang="es-MX" sz="1600" dirty="0" smtClean="0"/>
              <a:t>Hecho el diagnóstico, hay varias estrategias para manejar un conflicto. A saber: la evasión, la conciliación, la confrontación y la integración. Todos somos capaces de utilizar los cuatro modos de manejo de conflictos, pero por estilos de personalidad o por costumbre, tendemos a usar sólo alguno de ellos. Veamos.</a:t>
            </a:r>
          </a:p>
          <a:p>
            <a:endParaRPr lang="es-MX" sz="600" dirty="0" smtClean="0"/>
          </a:p>
          <a:p>
            <a:pPr>
              <a:buNone/>
            </a:pPr>
            <a:r>
              <a:rPr lang="es-MX" sz="1600" b="1" dirty="0" smtClean="0"/>
              <a:t>Evitación</a:t>
            </a:r>
          </a:p>
          <a:p>
            <a:pPr lvl="1"/>
            <a:r>
              <a:rPr lang="es-MX" sz="1400" dirty="0" smtClean="0"/>
              <a:t>Es una respuesta al  conflicto, actual o potencial, basada en la </a:t>
            </a:r>
            <a:r>
              <a:rPr lang="es-MX" sz="1400" b="1" dirty="0" smtClean="0"/>
              <a:t>ilusión de que si pasamos por alto la situación desagradable de ésta desaparecerá</a:t>
            </a:r>
            <a:r>
              <a:rPr lang="es-MX" sz="1400" dirty="0" smtClean="0"/>
              <a:t> y no habrá necesidad de enfrentar el conflicto. Sucede cuando las personas se sienten amenazadas por el conflicto potencial y temen no poder manejarlo con eficiencia. Algunas actitudes que muestran la evasión: salir de la pieza, retirarse, negarse, dejar un trabajo, quedarse dormida durante una actividad, llenarse de actividades para no dejar tiempo para las relaciones interpersonales, cambiar de conversación, bromear y distraer a los demás para no tomar nada en serio.</a:t>
            </a:r>
          </a:p>
          <a:p>
            <a:pPr>
              <a:buNone/>
            </a:pPr>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81</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par>
                          <p:cTn id="14" fill="hold">
                            <p:stCondLst>
                              <p:cond delay="3100"/>
                            </p:stCondLst>
                            <p:childTnLst>
                              <p:par>
                                <p:cTn id="15" presetID="29" presetClass="entr" presetSubtype="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xEl>
                                              <p:pRg st="2" end="2"/>
                                            </p:txEl>
                                          </p:spTgt>
                                        </p:tgtEl>
                                      </p:cBhvr>
                                    </p:animEffect>
                                  </p:childTnLst>
                                </p:cTn>
                              </p:par>
                            </p:childTnLst>
                          </p:cTn>
                        </p:par>
                        <p:par>
                          <p:cTn id="20" fill="hold">
                            <p:stCondLst>
                              <p:cond delay="4100"/>
                            </p:stCondLst>
                            <p:childTnLst>
                              <p:par>
                                <p:cTn id="21" presetID="41" presetClass="entr" presetSubtype="0" fill="hold" nodeType="afterEffect">
                                  <p:stCondLst>
                                    <p:cond delay="0"/>
                                  </p:stCondLst>
                                  <p:iterate type="lt">
                                    <p:tmPct val="10000"/>
                                  </p:iterate>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p:cTn id="23"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25"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consejo de tribus</a:t>
            </a:r>
            <a:endParaRPr lang="es-MX" sz="3200" dirty="0"/>
          </a:p>
        </p:txBody>
      </p:sp>
      <p:sp>
        <p:nvSpPr>
          <p:cNvPr id="3" name="2 Marcador de contenido"/>
          <p:cNvSpPr>
            <a:spLocks noGrp="1"/>
          </p:cNvSpPr>
          <p:nvPr>
            <p:ph idx="1"/>
          </p:nvPr>
        </p:nvSpPr>
        <p:spPr/>
        <p:txBody>
          <a:bodyPr>
            <a:normAutofit fontScale="70000" lnSpcReduction="20000"/>
          </a:bodyPr>
          <a:lstStyle/>
          <a:p>
            <a:r>
              <a:rPr lang="es-MX" sz="4000" b="1" dirty="0" smtClean="0"/>
              <a:t>Conciliación</a:t>
            </a:r>
          </a:p>
          <a:p>
            <a:pPr lvl="1"/>
            <a:endParaRPr lang="es-MX" dirty="0" smtClean="0"/>
          </a:p>
          <a:p>
            <a:pPr lvl="1"/>
            <a:r>
              <a:rPr lang="es-MX" dirty="0" smtClean="0"/>
              <a:t>Se trata de buscar </a:t>
            </a:r>
            <a:r>
              <a:rPr lang="es-MX" b="1" dirty="0" smtClean="0"/>
              <a:t>acuerdo sobre aspectos menores del tema y mantener alejado el problema principal</a:t>
            </a:r>
            <a:r>
              <a:rPr lang="es-MX" dirty="0" smtClean="0"/>
              <a:t> hasta que se obtenga más información, los ánimos se calmen o exista una oportunidad realista de enfrentar el conflicto a través de una alternativa diferente. Permite algunos acuerdos, pero las cuestiones principales quedan sin resolver, a menudo por largos períodos. Puede transformarse en evasión. Se utiliza cuando una persona quiere ganar tiempo hasta que se calmen los ánimos, por ejemplo.</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82</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365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consejo de tribus</a:t>
            </a:r>
            <a:endParaRPr lang="es-MX" sz="3200" dirty="0"/>
          </a:p>
        </p:txBody>
      </p:sp>
      <p:sp>
        <p:nvSpPr>
          <p:cNvPr id="3" name="2 Marcador de contenido"/>
          <p:cNvSpPr>
            <a:spLocks noGrp="1"/>
          </p:cNvSpPr>
          <p:nvPr>
            <p:ph idx="1"/>
          </p:nvPr>
        </p:nvSpPr>
        <p:spPr/>
        <p:txBody>
          <a:bodyPr>
            <a:normAutofit fontScale="70000" lnSpcReduction="20000"/>
          </a:bodyPr>
          <a:lstStyle/>
          <a:p>
            <a:r>
              <a:rPr lang="es-MX" b="1" dirty="0" smtClean="0"/>
              <a:t>Confrontación</a:t>
            </a:r>
          </a:p>
          <a:p>
            <a:pPr lvl="1"/>
            <a:endParaRPr lang="es-MX" dirty="0" smtClean="0"/>
          </a:p>
          <a:p>
            <a:pPr lvl="1"/>
            <a:r>
              <a:rPr lang="es-MX" dirty="0" smtClean="0"/>
              <a:t>Las estrategias de confrontación se distinguen por sus resultados:</a:t>
            </a:r>
          </a:p>
          <a:p>
            <a:pPr lvl="2"/>
            <a:endParaRPr lang="es-MX" b="1" dirty="0" smtClean="0"/>
          </a:p>
          <a:p>
            <a:pPr lvl="2"/>
            <a:r>
              <a:rPr lang="es-MX" b="1" dirty="0" smtClean="0"/>
              <a:t>Ganar—perder o de poder.</a:t>
            </a:r>
            <a:r>
              <a:rPr lang="es-MX" dirty="0" smtClean="0"/>
              <a:t> Cuando alguien tiene más poder (jefe, padre, profesor) y resuelve diciendo o dando a entender: “soy el jefe”. Siempre hay alguien que pierde, quedando con una sensación de amargura y resentimiento, lo que en general tiene repercusiones en el largo plazo.</a:t>
            </a:r>
          </a:p>
          <a:p>
            <a:pPr lvl="2"/>
            <a:endParaRPr lang="es-MX" b="1" dirty="0" smtClean="0"/>
          </a:p>
          <a:p>
            <a:pPr lvl="2"/>
            <a:r>
              <a:rPr lang="es-MX" b="1" dirty="0" smtClean="0"/>
              <a:t>Perder—ganar o de autosacrificio</a:t>
            </a:r>
            <a:r>
              <a:rPr lang="es-MX" dirty="0" smtClean="0"/>
              <a:t>. En este caso una de las partes cede sin poner en juego la validez de su posición. El sacrificio, en pro de la armonía, no llega a las mejores soluciones cuando reiteradamente se utiliza esta estrategia.</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83</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370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childTnLst>
                          </p:cTn>
                        </p:par>
                        <p:par>
                          <p:cTn id="26" fill="hold">
                            <p:stCondLst>
                              <p:cond delay="705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4" end="4"/>
                                            </p:txEl>
                                          </p:spTgt>
                                        </p:tgtEl>
                                      </p:cBhvr>
                                    </p:animEffect>
                                  </p:childTnLst>
                                </p:cTn>
                              </p:par>
                            </p:childTnLst>
                          </p:cTn>
                        </p:par>
                        <p:par>
                          <p:cTn id="34" fill="hold">
                            <p:stCondLst>
                              <p:cond delay="1925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p:cTn id="37"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39"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consejo de tribus</a:t>
            </a:r>
            <a:endParaRPr lang="es-MX" sz="3200" dirty="0"/>
          </a:p>
        </p:txBody>
      </p:sp>
      <p:sp>
        <p:nvSpPr>
          <p:cNvPr id="3" name="2 Marcador de contenido"/>
          <p:cNvSpPr>
            <a:spLocks noGrp="1"/>
          </p:cNvSpPr>
          <p:nvPr>
            <p:ph idx="1"/>
          </p:nvPr>
        </p:nvSpPr>
        <p:spPr/>
        <p:txBody>
          <a:bodyPr>
            <a:normAutofit fontScale="77500" lnSpcReduction="20000"/>
          </a:bodyPr>
          <a:lstStyle/>
          <a:p>
            <a:r>
              <a:rPr lang="es-MX" b="1" dirty="0" smtClean="0"/>
              <a:t>Ganar—ganar o de integración</a:t>
            </a:r>
          </a:p>
          <a:p>
            <a:pPr lvl="1"/>
            <a:endParaRPr lang="es-MX" dirty="0" smtClean="0"/>
          </a:p>
          <a:p>
            <a:pPr lvl="1"/>
            <a:r>
              <a:rPr lang="es-MX" dirty="0" smtClean="0"/>
              <a:t>En esta estrategia se parte de la base de que </a:t>
            </a:r>
            <a:r>
              <a:rPr lang="es-MX" b="1" dirty="0" smtClean="0"/>
              <a:t>un conflicto es un síntoma cuyo origen tiene una causa que debe resolverse y que el conflicto puede manejar en tal forma que nadie pierda</a:t>
            </a:r>
            <a:r>
              <a:rPr lang="es-MX" dirty="0" smtClean="0"/>
              <a:t>. Esta estrategia permite, mediante la solución de problemas, integrar puntos de vista potencialmente opuestos. Es una manera eficiente de resolver las diferencias. El conflicto se maneja colaborando hacia una solución que satisfaga a las partes involucradas.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84</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430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consejo de tribus</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85</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consejo de tribus</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86</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La pizzería</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RESOLUCIÓN DE PROBLEMAS</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RECOLECTAR, ORGANIZAR Y ANALIZAR INFORMACIÓN QUE RESUELVA EL PROBLEMA</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9</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8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30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7894</TotalTime>
  <Words>12636</Words>
  <Application>Microsoft Office PowerPoint</Application>
  <PresentationFormat>Presentación en pantalla (4:3)</PresentationFormat>
  <Paragraphs>737</Paragraphs>
  <Slides>86</Slides>
  <Notes>85</Notes>
  <HiddenSlides>0</HiddenSlides>
  <MMClips>0</MMClips>
  <ScaleCrop>false</ScaleCrop>
  <HeadingPairs>
    <vt:vector size="4" baseType="variant">
      <vt:variant>
        <vt:lpstr>Tema</vt:lpstr>
      </vt:variant>
      <vt:variant>
        <vt:i4>1</vt:i4>
      </vt:variant>
      <vt:variant>
        <vt:lpstr>Títulos de diapositiva</vt:lpstr>
      </vt:variant>
      <vt:variant>
        <vt:i4>86</vt:i4>
      </vt:variant>
    </vt:vector>
  </HeadingPairs>
  <TitlesOfParts>
    <vt:vector size="87" baseType="lpstr">
      <vt:lpstr>Tema de Office</vt:lpstr>
      <vt:lpstr>TALLER “JÓVENES PRODUCTIVOS”</vt:lpstr>
      <vt:lpstr>Introducción</vt:lpstr>
      <vt:lpstr>Introducción</vt:lpstr>
      <vt:lpstr>Introducción</vt:lpstr>
      <vt:lpstr>Introducción</vt:lpstr>
      <vt:lpstr>Introducción</vt:lpstr>
      <vt:lpstr>Introducción</vt:lpstr>
      <vt:lpstr>Introducción</vt:lpstr>
      <vt:lpstr>La pizzería</vt:lpstr>
      <vt:lpstr>La pizzería</vt:lpstr>
      <vt:lpstr>La pizzería</vt:lpstr>
      <vt:lpstr>La pizzería</vt:lpstr>
      <vt:lpstr>La pizzería</vt:lpstr>
      <vt:lpstr>La pizzería</vt:lpstr>
      <vt:lpstr>La pizzería</vt:lpstr>
      <vt:lpstr>La pizzería</vt:lpstr>
      <vt:lpstr>NO PELLIZQUEN LA UVA</vt:lpstr>
      <vt:lpstr>No pellizquen la uva</vt:lpstr>
      <vt:lpstr>No pellizquen la uva</vt:lpstr>
      <vt:lpstr>No pellizquen la uva</vt:lpstr>
      <vt:lpstr>No pellizquen la uva</vt:lpstr>
      <vt:lpstr>No pellizquen la uva</vt:lpstr>
      <vt:lpstr>No pellizquen la uva</vt:lpstr>
      <vt:lpstr>No pellizquen la uva</vt:lpstr>
      <vt:lpstr>Un problema, un desafío</vt:lpstr>
      <vt:lpstr>Un problema, un desafío</vt:lpstr>
      <vt:lpstr>Un problema, un desafío</vt:lpstr>
      <vt:lpstr>Un problema, un desafío</vt:lpstr>
      <vt:lpstr>Un problema, un desafío</vt:lpstr>
      <vt:lpstr>Un problema, un desafío</vt:lpstr>
      <vt:lpstr>Un problema, un desafío</vt:lpstr>
      <vt:lpstr>Un problema, un desafío</vt:lpstr>
      <vt:lpstr>¿Cuántas vacas son tres carpas?</vt:lpstr>
      <vt:lpstr>¿Cuántas vacas son tres carpas?</vt:lpstr>
      <vt:lpstr>¿Cuántas vacas son tres carpas?</vt:lpstr>
      <vt:lpstr>¿Cuántas vacas son tres carpas?</vt:lpstr>
      <vt:lpstr>¿Cuántas vacas son tres carpas?</vt:lpstr>
      <vt:lpstr>¿Cuántas vacas son tres carpas?</vt:lpstr>
      <vt:lpstr>¿Cuántas vacas son tres carpas?</vt:lpstr>
      <vt:lpstr>¿Cuántas vacas son tres carpas?</vt:lpstr>
      <vt:lpstr>¿Cuántas vacas son tres carpas?</vt:lpstr>
      <vt:lpstr>Campanas de boda</vt:lpstr>
      <vt:lpstr>Campanas de boda</vt:lpstr>
      <vt:lpstr>Campanas de boda</vt:lpstr>
      <vt:lpstr>Campanas de boda</vt:lpstr>
      <vt:lpstr>Campanas de boda</vt:lpstr>
      <vt:lpstr>Campanas de boda</vt:lpstr>
      <vt:lpstr>Campanas de boda</vt:lpstr>
      <vt:lpstr>Campanas de boda</vt:lpstr>
      <vt:lpstr>Campanas de boda</vt:lpstr>
      <vt:lpstr>Campanas de boda</vt:lpstr>
      <vt:lpstr>EL SORTEO</vt:lpstr>
      <vt:lpstr>El sorteo</vt:lpstr>
      <vt:lpstr>El sorteo</vt:lpstr>
      <vt:lpstr>El sorteo</vt:lpstr>
      <vt:lpstr>El sorteo</vt:lpstr>
      <vt:lpstr>El sorteo</vt:lpstr>
      <vt:lpstr>El sorteo</vt:lpstr>
      <vt:lpstr>El sorteo</vt:lpstr>
      <vt:lpstr>El sorteo</vt:lpstr>
      <vt:lpstr>¿SE ATRAEN LOS POLOS OPUESTOS?</vt:lpstr>
      <vt:lpstr>¿Se atraen los polos opuestos?</vt:lpstr>
      <vt:lpstr>¿Se atraen los polos opuestos?</vt:lpstr>
      <vt:lpstr>¿Se atraen los polos opuestos?</vt:lpstr>
      <vt:lpstr>¿Se atraen los polos opuestos?</vt:lpstr>
      <vt:lpstr>¿Se atraen los polos opuestos?</vt:lpstr>
      <vt:lpstr>¿Se atraen los polos opuestos?</vt:lpstr>
      <vt:lpstr>¿Se atraen los polos opuestos?</vt:lpstr>
      <vt:lpstr>LA HORMA DE TU ZAPATO</vt:lpstr>
      <vt:lpstr>La horma de tu zapato</vt:lpstr>
      <vt:lpstr>La horma de tu zapato</vt:lpstr>
      <vt:lpstr>La horma de tu zapato</vt:lpstr>
      <vt:lpstr>La horma de tu zapato</vt:lpstr>
      <vt:lpstr>La horma de tu zapato</vt:lpstr>
      <vt:lpstr>La horma de tu zapato</vt:lpstr>
      <vt:lpstr>La horma de tu zapato</vt:lpstr>
      <vt:lpstr>EL CONSEJO DE TRIBUS</vt:lpstr>
      <vt:lpstr>El consejo de tribus</vt:lpstr>
      <vt:lpstr>El consejo de tribus</vt:lpstr>
      <vt:lpstr>El consejo de tribus</vt:lpstr>
      <vt:lpstr>El consejo de tribus</vt:lpstr>
      <vt:lpstr>El consejo de tribus</vt:lpstr>
      <vt:lpstr>El consejo de tribus</vt:lpstr>
      <vt:lpstr>El consejo de tribus</vt:lpstr>
      <vt:lpstr>El consejo de tribus</vt:lpstr>
      <vt:lpstr>El consejo de tribus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TALLER</dc:title>
  <dc:creator>Jose Cruz Guzman Sanchez</dc:creator>
  <cp:lastModifiedBy>Felix Ramírez Gómez</cp:lastModifiedBy>
  <cp:revision>159</cp:revision>
  <dcterms:created xsi:type="dcterms:W3CDTF">2011-08-16T16:36:27Z</dcterms:created>
  <dcterms:modified xsi:type="dcterms:W3CDTF">2011-09-19T18:59:45Z</dcterms:modified>
</cp:coreProperties>
</file>